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0" r:id="rId3"/>
    <p:sldId id="283" r:id="rId4"/>
    <p:sldId id="285" r:id="rId5"/>
    <p:sldId id="286" r:id="rId6"/>
    <p:sldId id="287" r:id="rId7"/>
    <p:sldId id="289" r:id="rId8"/>
    <p:sldId id="288" r:id="rId9"/>
    <p:sldId id="290" r:id="rId10"/>
    <p:sldId id="293" r:id="rId11"/>
    <p:sldId id="292" r:id="rId12"/>
    <p:sldId id="295" r:id="rId13"/>
    <p:sldId id="294" r:id="rId14"/>
    <p:sldId id="282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CC0099"/>
    <a:srgbClr val="3F3B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6064"/>
            <a:ext cx="8136904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Мастер - класс </a:t>
            </a:r>
          </a:p>
          <a:p>
            <a:r>
              <a:rPr lang="ru-RU" sz="4000" b="1" i="1" dirty="0" smtClean="0">
                <a:solidFill>
                  <a:schemeClr val="bg1"/>
                </a:solidFill>
                <a:latin typeface="+mj-lt"/>
              </a:rPr>
              <a:t>«Ум на кончиках пальцев»</a:t>
            </a:r>
            <a:endParaRPr lang="ru-RU" sz="4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856984" cy="136815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Муниципальный конкурс педагогического мастерства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«Паруса успеха-2020»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3573016"/>
            <a:ext cx="46805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Номинация «Корвет «Талант»</a:t>
            </a:r>
          </a:p>
          <a:p>
            <a:endParaRPr lang="ru-RU" sz="25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000" b="1" dirty="0" err="1" smtClean="0">
                <a:latin typeface="+mj-lt"/>
                <a:ea typeface="+mj-ea"/>
                <a:cs typeface="+mj-cs"/>
              </a:rPr>
              <a:t>Хворова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Тамара Владимировна,</a:t>
            </a:r>
            <a:endParaRPr lang="ru-RU" sz="2000" b="1" dirty="0">
              <a:latin typeface="+mj-lt"/>
              <a:ea typeface="+mj-ea"/>
              <a:cs typeface="+mj-cs"/>
            </a:endParaRP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педагог </a:t>
            </a:r>
            <a:r>
              <a:rPr lang="ru-RU" sz="2000" dirty="0">
                <a:latin typeface="+mj-lt"/>
                <a:ea typeface="+mj-ea"/>
                <a:cs typeface="+mj-cs"/>
              </a:rPr>
              <a:t>дополнительного образования МАУ ДО ДДЮТЭ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3788" y="62013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Березники, 2020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6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Эффективные упражнения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развития моторики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Пальцевая гимнастика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285852" y="2000240"/>
            <a:ext cx="6429420" cy="981068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       </a:t>
            </a:r>
            <a:r>
              <a:rPr lang="ru-RU" u="sng" dirty="0" smtClean="0">
                <a:solidFill>
                  <a:srgbClr val="002060"/>
                </a:solidFill>
                <a:latin typeface="+mj-lt"/>
              </a:rPr>
              <a:t>Упражнения для кистей рук</a:t>
            </a:r>
            <a:endParaRPr lang="ru-RU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3" descr="C:\Users\Софь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357850" cy="40183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Эффективные упражнения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развития моторики</a:t>
            </a:r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14282" y="1571612"/>
            <a:ext cx="4643438" cy="8572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400" u="sng" dirty="0" smtClean="0">
                <a:solidFill>
                  <a:srgbClr val="002060"/>
                </a:solidFill>
                <a:latin typeface="+mj-lt"/>
              </a:rPr>
              <a:t>Упражнения с  резинками</a:t>
            </a:r>
          </a:p>
          <a:p>
            <a:pPr algn="just">
              <a:buNone/>
            </a:pPr>
            <a:endParaRPr lang="ru-RU" u="sng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2865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+mj-lt"/>
              </a:rPr>
              <a:t>Упражнения с пластилином</a:t>
            </a:r>
          </a:p>
        </p:txBody>
      </p:sp>
      <p:pic>
        <p:nvPicPr>
          <p:cNvPr id="9" name="Picture 4" descr="C:\Users\Софья\Desktop\a-5-600x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500594" cy="3165418"/>
          </a:xfrm>
          <a:prstGeom prst="rect">
            <a:avLst/>
          </a:prstGeom>
          <a:noFill/>
        </p:spPr>
      </p:pic>
      <p:pic>
        <p:nvPicPr>
          <p:cNvPr id="4098" name="Picture 2" descr="C:\Users\Софья\Desktop\1fdba8e61abcd39ab5eb554a14afd9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279293" cy="2901943"/>
          </a:xfrm>
          <a:prstGeom prst="rect">
            <a:avLst/>
          </a:prstGeom>
          <a:noFill/>
          <a:ln w="6350">
            <a:solidFill>
              <a:srgbClr val="3F3B93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08266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Эффективные упражнения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развития моторики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44644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u="sng" dirty="0" smtClean="0">
                <a:solidFill>
                  <a:srgbClr val="002060"/>
                </a:solidFill>
                <a:latin typeface="+mj-lt"/>
              </a:rPr>
              <a:t>Упражнения с  карандашами</a:t>
            </a:r>
          </a:p>
        </p:txBody>
      </p:sp>
      <p:pic>
        <p:nvPicPr>
          <p:cNvPr id="5123" name="Picture 3" descr="C:\Users\Софья\Desktop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57364"/>
            <a:ext cx="6429054" cy="44667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4" name="Picture 4" descr="C:\Users\Софья\Desktop\uxj7nkr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2128704" cy="204310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Массаж пальцев рук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Массаж ладоней и кистей рук тонизирует центральную нервную систему,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улучшает функции рецепторов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5445224"/>
            <a:ext cx="3061450" cy="1127016"/>
          </a:xfrm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Софья\Desktop\content_1__econet_ru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213670" cy="2933768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3968" y="1772816"/>
          <a:ext cx="4644008" cy="2612255"/>
        </p:xfrm>
        <a:graphic>
          <a:graphicData uri="http://schemas.openxmlformats.org/presentationml/2006/ole">
            <p:oleObj spid="_x0000_s1026" name="Точечный рисунок" r:id="rId4" imgW="11428571" imgH="6428571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45091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Тренажёры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Су-Джок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115196" cy="3011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зря существует выражение, что наш ум находится на кончиках  наших пальцев.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Если мы хотим, чтобы наши дети были умными и способными, то необходимо развивать моторику рук.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56486" t="68172" r="7602" b="2054"/>
          <a:stretch/>
        </p:blipFill>
        <p:spPr>
          <a:xfrm>
            <a:off x="2285984" y="3286124"/>
            <a:ext cx="5143536" cy="3200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227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052736"/>
            <a:ext cx="7992888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Вопрос 1. </a:t>
            </a:r>
            <a:r>
              <a:rPr lang="ru-RU" sz="2400" dirty="0" smtClean="0"/>
              <a:t>Была ли работа мастер-класса для вас интересной, полезной?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Вопрос 2. </a:t>
            </a:r>
            <a:r>
              <a:rPr lang="ru-RU" sz="2400" dirty="0" smtClean="0"/>
              <a:t>Согласны ли вы, что применение данной методики на современном занятии поможет развитию детей?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60648"/>
            <a:ext cx="4643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Подведение  итогов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05064"/>
            <a:ext cx="2160240" cy="923330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СОГЛАСЕН,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005064"/>
            <a:ext cx="216024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УВЕРЕН, СОМНЕВАЮСЬ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005064"/>
            <a:ext cx="201622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ТАК НЕ ДУМАЮ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077072"/>
            <a:ext cx="1944216" cy="646331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ДРУГОЙ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C:\Users\ber_d\Desktop\hello_html_32625e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941168"/>
            <a:ext cx="1265284" cy="151216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 descr="C:\Users\ber_d\Desktop\hello_html_32625e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1259632" cy="1505414"/>
          </a:xfrm>
          <a:prstGeom prst="rect">
            <a:avLst/>
          </a:prstGeom>
          <a:solidFill>
            <a:srgbClr val="FF9900"/>
          </a:solidFill>
        </p:spPr>
      </p:pic>
      <p:pic>
        <p:nvPicPr>
          <p:cNvPr id="12" name="Picture 2" descr="C:\Users\ber_d\Desktop\hello_html_32625e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41168"/>
            <a:ext cx="1218050" cy="145571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" name="Picture 2" descr="C:\Users\ber_d\Desktop\hello_html_32625e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027226"/>
            <a:ext cx="1296370" cy="1549320"/>
          </a:xfrm>
          <a:prstGeom prst="rect">
            <a:avLst/>
          </a:prstGeom>
          <a:solidFill>
            <a:srgbClr val="99CCFF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72400" cy="2290266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Основные виды информации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по её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форме представления,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способам её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кодирования и хранения: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2143116"/>
            <a:ext cx="5828184" cy="28601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  <a:cs typeface="Arial" pitchFamily="34" charset="0"/>
              </a:rPr>
              <a:t>графическая </a:t>
            </a:r>
          </a:p>
          <a:p>
            <a:r>
              <a:rPr lang="ru-RU" sz="2800" dirty="0" smtClean="0">
                <a:latin typeface="+mj-lt"/>
                <a:cs typeface="Arial" pitchFamily="34" charset="0"/>
              </a:rPr>
              <a:t>звуковая (акустическая)</a:t>
            </a:r>
          </a:p>
          <a:p>
            <a:r>
              <a:rPr lang="ru-RU" sz="2800" dirty="0" smtClean="0">
                <a:latin typeface="+mj-lt"/>
                <a:cs typeface="Arial" pitchFamily="34" charset="0"/>
              </a:rPr>
              <a:t>текстовая</a:t>
            </a:r>
          </a:p>
          <a:p>
            <a:r>
              <a:rPr lang="ru-RU" sz="2800" dirty="0" smtClean="0">
                <a:latin typeface="+mj-lt"/>
                <a:cs typeface="Arial" pitchFamily="34" charset="0"/>
              </a:rPr>
              <a:t>числовая</a:t>
            </a:r>
          </a:p>
          <a:p>
            <a:r>
              <a:rPr lang="ru-RU" sz="2800" dirty="0" smtClean="0">
                <a:latin typeface="+mj-lt"/>
                <a:cs typeface="Arial" pitchFamily="34" charset="0"/>
              </a:rPr>
              <a:t>видеоинформация</a:t>
            </a:r>
            <a:endParaRPr lang="ru-RU" sz="2800" dirty="0">
              <a:latin typeface="+mj-lt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1714512" cy="16278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429000"/>
            <a:ext cx="2128267" cy="1524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143116"/>
            <a:ext cx="1982399" cy="13648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3"/>
            <a:ext cx="2230863" cy="1144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5072074"/>
            <a:ext cx="3000397" cy="163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_d\Desktop\im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ber_d\Desktop\img7.jpg"/>
          <p:cNvPicPr>
            <a:picLocks noChangeAspect="1" noChangeArrowheads="1"/>
          </p:cNvPicPr>
          <p:nvPr/>
        </p:nvPicPr>
        <p:blipFill>
          <a:blip r:embed="rId3" cstate="print"/>
          <a:srcRect l="16335" t="23750" r="13972" b="20600"/>
          <a:stretch>
            <a:fillRect/>
          </a:stretch>
        </p:blipFill>
        <p:spPr bwMode="auto">
          <a:xfrm>
            <a:off x="179512" y="3501008"/>
            <a:ext cx="7054066" cy="31683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2780928"/>
            <a:ext cx="3954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Arial Black" pitchFamily="34" charset="0"/>
                <a:cs typeface="Arial" pitchFamily="34" charset="0"/>
              </a:rPr>
              <a:t> органолептическая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информация 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F3B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</a:t>
            </a:r>
            <a:r>
              <a:rPr lang="ru-RU" sz="3200" b="1" dirty="0" err="1" smtClean="0">
                <a:solidFill>
                  <a:srgbClr val="3F3B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общеразвивающая</a:t>
            </a:r>
            <a:r>
              <a:rPr lang="ru-RU" sz="3200" b="1" dirty="0" smtClean="0">
                <a:solidFill>
                  <a:srgbClr val="3F3B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программа </a:t>
            </a:r>
            <a:r>
              <a:rPr lang="ru-RU" b="1" dirty="0" smtClean="0">
                <a:solidFill>
                  <a:srgbClr val="3F3B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«Спортивный туризм»</a:t>
            </a:r>
            <a:endParaRPr lang="ru-RU" dirty="0">
              <a:solidFill>
                <a:srgbClr val="3F3B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Фото ТВ</a:t>
            </a:r>
          </a:p>
          <a:p>
            <a:r>
              <a:rPr lang="ru-RU" dirty="0" smtClean="0"/>
              <a:t>Фото команды с дипломами</a:t>
            </a:r>
            <a:endParaRPr lang="ru-RU" dirty="0"/>
          </a:p>
        </p:txBody>
      </p:sp>
      <p:pic>
        <p:nvPicPr>
          <p:cNvPr id="4" name="Объект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09" t="22643" r="37431" b="2909"/>
          <a:stretch/>
        </p:blipFill>
        <p:spPr>
          <a:xfrm>
            <a:off x="7524328" y="70077"/>
            <a:ext cx="1619672" cy="1576246"/>
          </a:xfrm>
          <a:prstGeom prst="ellipse">
            <a:avLst/>
          </a:prstGeom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7452320" y="1628800"/>
            <a:ext cx="1691680" cy="172762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08304" y="3356992"/>
            <a:ext cx="1835696" cy="177281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08304" y="5157192"/>
            <a:ext cx="1835696" cy="170080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Типы </a:t>
            </a:r>
            <a:r>
              <a:rPr lang="ru-RU" b="1" dirty="0" smtClean="0">
                <a:solidFill>
                  <a:srgbClr val="C00000"/>
                </a:solidFill>
              </a:rPr>
              <a:t>интеллекта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2700" b="1" dirty="0" smtClean="0">
                <a:solidFill>
                  <a:srgbClr val="C00000"/>
                </a:solidFill>
              </a:rPr>
              <a:t>(по </a:t>
            </a:r>
            <a:r>
              <a:rPr lang="ru-RU" sz="2700" b="1" dirty="0" err="1" smtClean="0">
                <a:solidFill>
                  <a:srgbClr val="C00000"/>
                </a:solidFill>
              </a:rPr>
              <a:t>Гарднеру</a:t>
            </a:r>
            <a:r>
              <a:rPr lang="ru-RU" sz="2700" b="1" dirty="0" smtClean="0">
                <a:solidFill>
                  <a:srgbClr val="C00000"/>
                </a:solidFill>
              </a:rPr>
              <a:t>):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4608512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+mj-lt"/>
              </a:rPr>
              <a:t>натуралистический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музыкальный</a:t>
            </a:r>
          </a:p>
          <a:p>
            <a:pPr lvl="0"/>
            <a:r>
              <a:rPr lang="ru-RU" dirty="0">
                <a:latin typeface="+mj-lt"/>
              </a:rPr>
              <a:t>логико-математический</a:t>
            </a:r>
          </a:p>
          <a:p>
            <a:pPr lvl="0"/>
            <a:r>
              <a:rPr lang="ru-RU" dirty="0">
                <a:latin typeface="+mj-lt"/>
              </a:rPr>
              <a:t>экзистенциональный</a:t>
            </a:r>
          </a:p>
          <a:p>
            <a:pPr lvl="0"/>
            <a:r>
              <a:rPr lang="ru-RU" dirty="0">
                <a:latin typeface="+mj-lt"/>
              </a:rPr>
              <a:t>межличностный</a:t>
            </a:r>
          </a:p>
          <a:p>
            <a:pPr lvl="0"/>
            <a:r>
              <a:rPr lang="ru-RU" dirty="0">
                <a:latin typeface="+mj-lt"/>
              </a:rPr>
              <a:t>телесно-кинестетический</a:t>
            </a:r>
          </a:p>
          <a:p>
            <a:pPr lvl="0"/>
            <a:r>
              <a:rPr lang="ru-RU" dirty="0">
                <a:latin typeface="+mj-lt"/>
              </a:rPr>
              <a:t>лингвистический</a:t>
            </a:r>
          </a:p>
          <a:p>
            <a:pPr lvl="0"/>
            <a:r>
              <a:rPr lang="ru-RU" dirty="0" err="1">
                <a:latin typeface="+mj-lt"/>
              </a:rPr>
              <a:t>внутриличностный</a:t>
            </a:r>
            <a:endParaRPr lang="ru-RU" dirty="0">
              <a:latin typeface="+mj-lt"/>
            </a:endParaRPr>
          </a:p>
          <a:p>
            <a:pPr lvl="0"/>
            <a:r>
              <a:rPr lang="ru-RU" dirty="0">
                <a:latin typeface="+mj-lt"/>
              </a:rPr>
              <a:t>пространственный</a:t>
            </a:r>
          </a:p>
          <a:p>
            <a:r>
              <a:rPr lang="ru-RU" dirty="0">
                <a:latin typeface="+mj-lt"/>
              </a:rPr>
              <a:t>морально-этический</a:t>
            </a:r>
          </a:p>
        </p:txBody>
      </p:sp>
      <p:sp>
        <p:nvSpPr>
          <p:cNvPr id="5" name="Прямоугольник 4"/>
          <p:cNvSpPr/>
          <p:nvPr/>
        </p:nvSpPr>
        <p:spPr>
          <a:xfrm rot="20408493">
            <a:off x="3787839" y="4791434"/>
            <a:ext cx="53101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B050"/>
                </a:solidFill>
                <a:latin typeface="+mj-lt"/>
              </a:rPr>
              <a:t>Телесно-кинестетический</a:t>
            </a:r>
          </a:p>
          <a:p>
            <a:pPr lvl="0" algn="ctr"/>
            <a:r>
              <a:rPr lang="ru-RU" sz="3600" b="1" dirty="0" smtClean="0">
                <a:solidFill>
                  <a:srgbClr val="00B050"/>
                </a:solidFill>
                <a:latin typeface="+mj-lt"/>
              </a:rPr>
              <a:t>интеллект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-812" t="247" r="155" b="746"/>
          <a:stretch/>
        </p:blipFill>
        <p:spPr>
          <a:xfrm>
            <a:off x="5364088" y="188640"/>
            <a:ext cx="3312368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07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6064"/>
            <a:ext cx="8136904" cy="16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Мастер - класс </a:t>
            </a:r>
          </a:p>
          <a:p>
            <a:r>
              <a:rPr lang="ru-RU" sz="4000" b="1" i="1" dirty="0" smtClean="0">
                <a:solidFill>
                  <a:schemeClr val="bg1"/>
                </a:solidFill>
                <a:latin typeface="+mj-lt"/>
              </a:rPr>
              <a:t>«Ум  на  кончиках  </a:t>
            </a:r>
            <a:r>
              <a:rPr lang="ru-RU" sz="4000" b="1" i="1" dirty="0" smtClean="0">
                <a:solidFill>
                  <a:srgbClr val="00B050"/>
                </a:solidFill>
                <a:latin typeface="+mj-lt"/>
              </a:rPr>
              <a:t>п</a:t>
            </a:r>
            <a:r>
              <a:rPr lang="ru-RU" sz="4000" b="1" i="1" dirty="0" smtClean="0">
                <a:solidFill>
                  <a:srgbClr val="FFC000"/>
                </a:solidFill>
                <a:latin typeface="+mj-lt"/>
              </a:rPr>
              <a:t>а</a:t>
            </a:r>
            <a:r>
              <a:rPr lang="ru-RU" sz="4000" b="1" i="1" dirty="0" smtClean="0">
                <a:solidFill>
                  <a:srgbClr val="0070C0"/>
                </a:solidFill>
                <a:latin typeface="+mj-lt"/>
              </a:rPr>
              <a:t>л</a:t>
            </a:r>
            <a:r>
              <a:rPr lang="ru-RU" sz="4000" b="1" i="1" dirty="0" smtClean="0">
                <a:solidFill>
                  <a:schemeClr val="bg1"/>
                </a:solidFill>
                <a:latin typeface="+mj-lt"/>
              </a:rPr>
              <a:t>ь</a:t>
            </a:r>
            <a:r>
              <a:rPr lang="ru-RU" sz="4000" b="1" i="1" dirty="0" smtClean="0">
                <a:solidFill>
                  <a:srgbClr val="FF0000"/>
                </a:solidFill>
                <a:latin typeface="+mj-lt"/>
              </a:rPr>
              <a:t>ц</a:t>
            </a:r>
            <a:r>
              <a:rPr lang="ru-RU" sz="4000" b="1" i="1" dirty="0" smtClean="0">
                <a:solidFill>
                  <a:srgbClr val="00B050"/>
                </a:solidFill>
                <a:latin typeface="+mj-lt"/>
              </a:rPr>
              <a:t>е</a:t>
            </a:r>
            <a:r>
              <a:rPr lang="ru-RU" sz="4000" b="1" i="1" dirty="0" smtClean="0">
                <a:solidFill>
                  <a:srgbClr val="0070C0"/>
                </a:solidFill>
                <a:latin typeface="+mj-lt"/>
              </a:rPr>
              <a:t>в</a:t>
            </a:r>
            <a:r>
              <a:rPr lang="ru-RU" sz="4000" b="1" i="1" dirty="0" smtClean="0">
                <a:solidFill>
                  <a:schemeClr val="bg1"/>
                </a:solidFill>
                <a:latin typeface="+mj-lt"/>
              </a:rPr>
              <a:t>»</a:t>
            </a:r>
            <a:endParaRPr lang="ru-RU" sz="4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856984" cy="136815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Муниципальный конкурс педагогического мастерства 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«Паруса успеха-2020»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2050" name="Picture 2" descr="C:\Users\ber_d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198" y="4437112"/>
            <a:ext cx="4303801" cy="2420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140968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Цель: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актуализация применения эффективных приёмов развития моторики рук для интеллектуального и физического развития обучающихся</a:t>
            </a: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ru-RU" sz="22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Задачи: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Раскрыть  эффективные приёмы развития моторики рук </a:t>
            </a:r>
          </a:p>
          <a:p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 с помощью  упражнений.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Углубить представления участников мастер-класса </a:t>
            </a:r>
          </a:p>
          <a:p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 о значении моторики рук для человека.</a:t>
            </a:r>
            <a:endParaRPr lang="ru-RU" sz="2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6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фья\Desktop\Иван_Павлов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857388" cy="26170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071810"/>
            <a:ext cx="4214842" cy="298543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«Руки учат голову, затем поумневшая голова учит руки, а умелые руки снова способствуют развитию мозга. Можно сделать вывод: начало развитию мышления даёт рука»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И.П.Павлов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Софья\Desktop\sharyi-zdorovya-900x4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4432" r="1676"/>
          <a:stretch>
            <a:fillRect/>
          </a:stretch>
        </p:blipFill>
        <p:spPr bwMode="auto">
          <a:xfrm>
            <a:off x="5214942" y="857232"/>
            <a:ext cx="3143272" cy="1758928"/>
          </a:xfrm>
          <a:prstGeom prst="rect">
            <a:avLst/>
          </a:prstGeom>
          <a:noFill/>
        </p:spPr>
      </p:pic>
      <p:pic>
        <p:nvPicPr>
          <p:cNvPr id="1028" name="Picture 4" descr="C:\Users\Софья\Desktop\ruki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86058"/>
            <a:ext cx="1857364" cy="1857364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029" name="Picture 5" descr="C:\Users\Софья\Desktop\dsc03346-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3071810"/>
            <a:ext cx="2000264" cy="20036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285728"/>
            <a:ext cx="4347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Китайские шары здоровья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0" name="Picture 6" descr="C:\Users\Софья\Desktop\kuzovok_me_06.jpg"/>
          <p:cNvPicPr>
            <a:picLocks noChangeAspect="1" noChangeArrowheads="1"/>
          </p:cNvPicPr>
          <p:nvPr/>
        </p:nvPicPr>
        <p:blipFill>
          <a:blip r:embed="rId6" cstate="print"/>
          <a:srcRect l="23437" r="28125"/>
          <a:stretch>
            <a:fillRect/>
          </a:stretch>
        </p:blipFill>
        <p:spPr bwMode="auto">
          <a:xfrm>
            <a:off x="5857884" y="4498258"/>
            <a:ext cx="1428760" cy="2359742"/>
          </a:xfrm>
          <a:prstGeom prst="rect">
            <a:avLst/>
          </a:prstGeom>
          <a:noFill/>
          <a:ln w="6350">
            <a:solidFill>
              <a:schemeClr val="accent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716016" y="332656"/>
            <a:ext cx="4248472" cy="5040560"/>
          </a:xfrm>
        </p:spPr>
        <p:txBody>
          <a:bodyPr/>
          <a:lstStyle/>
          <a:p>
            <a:r>
              <a:rPr lang="ru-RU" b="1" dirty="0" smtClean="0"/>
              <a:t>Мелкая моторика</a:t>
            </a:r>
            <a:r>
              <a:rPr lang="ru-RU" dirty="0" smtClean="0"/>
              <a:t> –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</a:t>
            </a:r>
            <a:endParaRPr lang="ru-RU" dirty="0"/>
          </a:p>
        </p:txBody>
      </p:sp>
      <p:pic>
        <p:nvPicPr>
          <p:cNvPr id="3076" name="Picture 4" descr="C:\Users\ber_d\Desktop\hello_html_m46d4e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3024336" cy="2026948"/>
          </a:xfrm>
          <a:prstGeom prst="rect">
            <a:avLst/>
          </a:prstGeom>
          <a:noFill/>
        </p:spPr>
      </p:pic>
      <p:pic>
        <p:nvPicPr>
          <p:cNvPr id="3077" name="Picture 5" descr="C:\Users\ber_d\Desktop\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368753" cy="2284552"/>
          </a:xfrm>
          <a:prstGeom prst="rect">
            <a:avLst/>
          </a:prstGeom>
          <a:noFill/>
        </p:spPr>
      </p:pic>
      <p:pic>
        <p:nvPicPr>
          <p:cNvPr id="1026" name="Picture 2" descr="C:\Users\ber_d\Desktop\пластилин-ребенка-счастливый-71815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35827"/>
            <a:ext cx="2592288" cy="20349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Мелкая моторика для взрослых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214686"/>
            <a:ext cx="3749040" cy="3143272"/>
          </a:xfrm>
        </p:spPr>
        <p:txBody>
          <a:bodyPr/>
          <a:lstStyle/>
          <a:p>
            <a:pPr lvl="0"/>
            <a:r>
              <a:rPr lang="ru-RU" dirty="0" smtClean="0">
                <a:latin typeface="+mj-lt"/>
              </a:rPr>
              <a:t>Рисование</a:t>
            </a:r>
          </a:p>
          <a:p>
            <a:r>
              <a:rPr lang="ru-RU" dirty="0" smtClean="0">
                <a:latin typeface="+mj-lt"/>
              </a:rPr>
              <a:t>Вышивание/вязание</a:t>
            </a:r>
          </a:p>
          <a:p>
            <a:r>
              <a:rPr lang="ru-RU" dirty="0" smtClean="0">
                <a:latin typeface="+mj-lt"/>
              </a:rPr>
              <a:t>Игра на музыкальных инструментах</a:t>
            </a:r>
          </a:p>
          <a:p>
            <a:r>
              <a:rPr lang="ru-RU" dirty="0" smtClean="0">
                <a:latin typeface="+mj-lt"/>
              </a:rPr>
              <a:t>Моделирование</a:t>
            </a:r>
          </a:p>
          <a:p>
            <a:r>
              <a:rPr lang="ru-RU" dirty="0" smtClean="0">
                <a:latin typeface="+mj-lt"/>
              </a:rPr>
              <a:t>Пальцевая гимнастика</a:t>
            </a:r>
          </a:p>
          <a:p>
            <a:endParaRPr lang="ru-RU" dirty="0"/>
          </a:p>
        </p:txBody>
      </p:sp>
      <p:pic>
        <p:nvPicPr>
          <p:cNvPr id="7" name="Рисунок 6" descr="&#10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14422"/>
            <a:ext cx="475645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753</TotalTime>
  <Words>287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Справедливость</vt:lpstr>
      <vt:lpstr>Точечный рисунок</vt:lpstr>
      <vt:lpstr>  Муниципальный конкурс педагогического мастерства  «Паруса успеха-2020»   </vt:lpstr>
      <vt:lpstr>Основные виды информации  по её форме представления,  способам её кодирования и хранения: </vt:lpstr>
      <vt:lpstr>Слайд 3</vt:lpstr>
      <vt:lpstr>Дополнительная общеразвивающая программа «Спортивный туризм»</vt:lpstr>
      <vt:lpstr>Типы интеллекта                        (по Гарднеру): </vt:lpstr>
      <vt:lpstr>  Муниципальный конкурс педагогического мастерства  «Паруса успеха-2020»   </vt:lpstr>
      <vt:lpstr>Слайд 7</vt:lpstr>
      <vt:lpstr>   </vt:lpstr>
      <vt:lpstr>Мелкая моторика для взрослых </vt:lpstr>
      <vt:lpstr>Эффективные упражнения  для развития моторики  Пальцевая гимнастика</vt:lpstr>
      <vt:lpstr>Эффективные упражнения  для развития моторики</vt:lpstr>
      <vt:lpstr>Эффективные упражнения  для развития моторики</vt:lpstr>
      <vt:lpstr>Массаж пальцев рук Массаж ладоней и кистей рук тонизирует центральную нервную систему,  улучшает функции рецепторов </vt:lpstr>
      <vt:lpstr>Не зря существует выражение, что наш ум находится на кончиках  наших пальцев. Если мы хотим, чтобы наши дети были умными и способными, то необходимо развивать моторику рук.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ДО «Дом детского и юношеского туризма и экскурсий» Муниципальный этап  Всероссийского конкурса «Учитель года -2016»</dc:title>
  <dc:creator>Admin</dc:creator>
  <cp:lastModifiedBy>Дом Туризма</cp:lastModifiedBy>
  <cp:revision>94</cp:revision>
  <dcterms:created xsi:type="dcterms:W3CDTF">2016-01-26T05:57:13Z</dcterms:created>
  <dcterms:modified xsi:type="dcterms:W3CDTF">2020-12-18T10:53:51Z</dcterms:modified>
</cp:coreProperties>
</file>