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6"/>
  </p:notesMasterIdLst>
  <p:sldIdLst>
    <p:sldId id="256" r:id="rId2"/>
    <p:sldId id="258" r:id="rId3"/>
    <p:sldId id="257" r:id="rId4"/>
    <p:sldId id="259" r:id="rId5"/>
    <p:sldId id="260" r:id="rId6"/>
    <p:sldId id="299" r:id="rId7"/>
    <p:sldId id="298" r:id="rId8"/>
    <p:sldId id="267" r:id="rId9"/>
    <p:sldId id="265" r:id="rId10"/>
    <p:sldId id="272" r:id="rId11"/>
    <p:sldId id="268" r:id="rId12"/>
    <p:sldId id="269" r:id="rId13"/>
    <p:sldId id="300" r:id="rId14"/>
    <p:sldId id="273" r:id="rId15"/>
    <p:sldId id="275" r:id="rId16"/>
    <p:sldId id="280" r:id="rId17"/>
    <p:sldId id="274" r:id="rId18"/>
    <p:sldId id="284" r:id="rId19"/>
    <p:sldId id="282" r:id="rId20"/>
    <p:sldId id="277" r:id="rId21"/>
    <p:sldId id="281" r:id="rId22"/>
    <p:sldId id="262" r:id="rId23"/>
    <p:sldId id="261" r:id="rId24"/>
    <p:sldId id="263" r:id="rId25"/>
    <p:sldId id="285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7" r:id="rId35"/>
  </p:sldIdLst>
  <p:sldSz cx="9144000" cy="6858000" type="screen4x3"/>
  <p:notesSz cx="6742113" cy="98726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00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7768" autoAdjust="0"/>
    <p:restoredTop sz="90929"/>
  </p:normalViewPr>
  <p:slideViewPr>
    <p:cSldViewPr>
      <p:cViewPr>
        <p:scale>
          <a:sx n="90" d="100"/>
          <a:sy n="90" d="100"/>
        </p:scale>
        <p:origin x="-1122" y="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B4424-936F-4F10-9F67-4288060DB129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2FB992-25DD-4D6F-A24D-D236641623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FB992-25DD-4D6F-A24D-D23664162349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6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FB992-25DD-4D6F-A24D-D23664162349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6D54D-3906-44E6-B977-9AA72539510B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5C216C5-C928-4536-83CA-99DA2B818E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A390-F71A-4C5E-ABDD-AA9E9C7663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218EA-DD23-481D-89EC-BCA52FB2F6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0962003-5FCE-4E52-97B6-682D12EAE4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F97B-9D95-43D2-8808-F088A914D74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7E463-AA8C-4161-A569-2E6BB8C5AF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CFA0258-44E5-49F4-945D-3D8A7D3A64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0E7E-EC5E-4008-9B0D-950B28658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65E35-6AF8-4620-88A9-4B47C9ED03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EC1A-2EF3-4207-A2BC-906A271A09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77BB5-96B1-4126-8AE4-AC78EC7976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D26EB36-2DED-4CCF-9CB4-59D16D1511A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1944_%D0%B3%D0%BE%D0%B4" TargetMode="External"/><Relationship Id="rId13" Type="http://schemas.openxmlformats.org/officeDocument/2006/relationships/hyperlink" Target="https://ru.wikipedia.org/wiki/1938" TargetMode="External"/><Relationship Id="rId18" Type="http://schemas.openxmlformats.org/officeDocument/2006/relationships/image" Target="../media/image30.png"/><Relationship Id="rId3" Type="http://schemas.openxmlformats.org/officeDocument/2006/relationships/image" Target="../media/image27.jpeg"/><Relationship Id="rId7" Type="http://schemas.openxmlformats.org/officeDocument/2006/relationships/hyperlink" Target="https://ru.wikipedia.org/wiki/14_%D1%8F%D0%BD%D0%B2%D0%B0%D1%80%D1%8F" TargetMode="External"/><Relationship Id="rId12" Type="http://schemas.openxmlformats.org/officeDocument/2006/relationships/hyperlink" Target="https://ru.wikipedia.org/wiki/%D0%A1%D0%BE%D1%8E%D0%B7_%D0%A1%D0%BE%D0%B2%D0%B5%D1%82%D1%81%D0%BA%D0%B8%D1%85_%D0%A1%D0%BE%D1%86%D0%B8%D0%B0%D0%BB%D0%B8%D1%81%D1%82%D0%B8%D1%87%D0%B5%D1%81%D0%BA%D0%B8%D1%85_%D0%A0%D0%B5%D1%81%D0%BF%D1%83%D0%B1%D0%BB%D0%B8%D0%BA" TargetMode="External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E%D1%81%D0%B8%D0%BD%D1%81%D0%BA%D0%B8%D0%B9_%D1%83%D0%B5%D0%B7%D0%B4" TargetMode="External"/><Relationship Id="rId11" Type="http://schemas.openxmlformats.org/officeDocument/2006/relationships/hyperlink" Target="https://ru.wikipedia.org/wiki/%D0%9D%D0%BE%D0%B2%D0%B3%D0%BE%D1%80%D0%BE%D0%B4%D1%81%D0%BA%D0%B0%D1%8F_%D0%BE%D0%B1%D0%BB%D0%B0%D1%81%D1%82%D1%8C" TargetMode="External"/><Relationship Id="rId5" Type="http://schemas.openxmlformats.org/officeDocument/2006/relationships/hyperlink" Target="https://ru.wikipedia.org/wiki/1919_%D0%B3%D0%BE%D0%B4" TargetMode="External"/><Relationship Id="rId15" Type="http://schemas.openxmlformats.org/officeDocument/2006/relationships/hyperlink" Target="https://ru.wikipedia.org/wiki/%D0%92%D0%B5%D0%BB%D0%B8%D0%BA%D0%B0%D1%8F_%D0%9E%D1%82%D0%B5%D1%87%D0%B5%D1%81%D1%82%D0%B2%D0%B5%D0%BD%D0%BD%D0%B0%D1%8F_%D0%B2%D0%BE%D0%B9%D0%BD%D0%B0" TargetMode="External"/><Relationship Id="rId10" Type="http://schemas.openxmlformats.org/officeDocument/2006/relationships/hyperlink" Target="https://ru.wikipedia.org/wiki/%D0%9D%D0%BE%D0%B2%D0%B3%D0%BE%D1%80%D0%BE%D0%B4%D1%81%D0%BA%D0%B8%D0%B9_%D1%80%D0%B0%D0%B9%D0%BE%D0%BD" TargetMode="External"/><Relationship Id="rId19" Type="http://schemas.openxmlformats.org/officeDocument/2006/relationships/image" Target="../media/image31.png"/><Relationship Id="rId4" Type="http://schemas.openxmlformats.org/officeDocument/2006/relationships/hyperlink" Target="https://ru.wikipedia.org/wiki/16_%D0%B0%D0%BF%D1%80%D0%B5%D0%BB%D1%8F" TargetMode="External"/><Relationship Id="rId9" Type="http://schemas.openxmlformats.org/officeDocument/2006/relationships/hyperlink" Target="https://ru.wikipedia.org/wiki/%D0%A0%D1%83%D1%81%D1%81%D0%BA%D0%BE_(%D0%9D%D0%BE%D0%B2%D0%B3%D0%BE%D1%80%D0%BE%D0%B4%D1%81%D0%BA%D0%B0%D1%8F_%D0%BE%D0%B1%D0%BB%D0%B0%D1%81%D1%82%D1%8C)" TargetMode="External"/><Relationship Id="rId14" Type="http://schemas.openxmlformats.org/officeDocument/2006/relationships/hyperlink" Target="https://ru.wikipedia.org/wiki/194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Всеволодо</a:t>
            </a:r>
            <a:r>
              <a:rPr lang="ru-RU" dirty="0" smtClean="0"/>
              <a:t>-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5638800"/>
            <a:ext cx="8610600" cy="76200"/>
          </a:xfrm>
          <a:prstGeom prst="rect">
            <a:avLst/>
          </a:prstGeom>
          <a:gradFill rotWithShape="0">
            <a:gsLst>
              <a:gs pos="0">
                <a:srgbClr val="FFEBFA"/>
              </a:gs>
              <a:gs pos="30000">
                <a:srgbClr val="C4D6EB"/>
              </a:gs>
              <a:gs pos="60001">
                <a:srgbClr val="85C2FF"/>
              </a:gs>
              <a:gs pos="100000">
                <a:srgbClr val="5E9E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026" name="Picture 2" descr="C:\Users\ber_d\Desktop\img1[4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7504" y="188640"/>
            <a:ext cx="820891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МАУ ДО «Дом детского и юношеского 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туризма и экскурсий»</a:t>
            </a:r>
          </a:p>
          <a:p>
            <a:pPr algn="ctr"/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ПРИГЛАШАЕТ </a:t>
            </a:r>
          </a:p>
          <a:p>
            <a:pPr algn="ctr"/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вас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на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виртуальную экскурсию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по Березникам </a:t>
            </a:r>
          </a:p>
          <a:p>
            <a:pPr algn="ctr"/>
            <a:endParaRPr lang="ru-RU" sz="1600" dirty="0" smtClean="0">
              <a:latin typeface="Bookman Old Style" pitchFamily="18" charset="0"/>
            </a:endParaRPr>
          </a:p>
          <a:p>
            <a:pPr algn="ctr"/>
            <a:r>
              <a:rPr lang="ru-RU" sz="4400" b="1" i="1" dirty="0" smtClean="0">
                <a:solidFill>
                  <a:srgbClr val="008000"/>
                </a:solidFill>
                <a:latin typeface="Bookman Old Style" pitchFamily="18" charset="0"/>
              </a:rPr>
              <a:t>«Память в каждом берёзовом листочке»,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посвящённую 75-летию Победы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в Великой Отечественной войне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19872" y="5517232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1941 - 1945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37951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Объект 6. 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кинотеатр «Авангард»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							</a:t>
            </a:r>
            <a:endParaRPr lang="ru-RU" sz="2000" i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3933056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600" b="1" dirty="0" smtClean="0">
              <a:latin typeface="Bookman Old Style" pitchFamily="18" charset="0"/>
              <a:cs typeface="Times New Roman" pitchFamily="18" charset="0"/>
            </a:endParaRPr>
          </a:p>
          <a:p>
            <a:pPr lvl="0"/>
            <a:r>
              <a:rPr lang="ru-RU" sz="1600" b="1" dirty="0" smtClean="0">
                <a:latin typeface="Bookman Old Style" pitchFamily="18" charset="0"/>
                <a:cs typeface="Times New Roman" pitchFamily="18" charset="0"/>
              </a:rPr>
              <a:t>Кинотеатр «Авангард»</a:t>
            </a:r>
          </a:p>
          <a:p>
            <a:pPr lvl="0"/>
            <a:endParaRPr lang="ru-RU" sz="1600" b="1" dirty="0" smtClean="0">
              <a:latin typeface="Bookman Old Style" pitchFamily="18" charset="0"/>
              <a:cs typeface="Times New Roman" pitchFamily="18" charset="0"/>
            </a:endParaRPr>
          </a:p>
          <a:p>
            <a:pPr lvl="0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С 1941 по 1943 годы в кинотеатре размещалось городское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резервохранилище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 продовольственных запасов; временно размещались эвакуированные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ран-больные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 пересыльного эвакогоспиталя, учащиеся школы № 2.</a:t>
            </a:r>
          </a:p>
          <a:p>
            <a:pPr lvl="0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В 1944 году на базе кинотеатра работали областные курсы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cs typeface="Times New Roman" pitchFamily="18" charset="0"/>
              </a:rPr>
              <a:t>кино-механиков</a:t>
            </a:r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  <a:cs typeface="Times New Roman" pitchFamily="18" charset="0"/>
            </a:endParaRPr>
          </a:p>
          <a:p>
            <a:pPr lvl="0"/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80312" y="620688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читать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9218" name="Picture 2" descr="C:\Users\ber_d\Desktop\2yeowx6gx8x7ovnts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857232"/>
            <a:ext cx="4860032" cy="3285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37951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Объект 6. 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транспорт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							</a:t>
            </a:r>
            <a:endParaRPr lang="ru-RU" sz="2000" i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3573016"/>
            <a:ext cx="849694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Bookman Old Style" pitchFamily="18" charset="0"/>
            </a:endParaRPr>
          </a:p>
          <a:p>
            <a:endParaRPr lang="ru-RU" sz="1600" b="1" dirty="0" smtClean="0">
              <a:latin typeface="Bookman Old Style" pitchFamily="18" charset="0"/>
            </a:endParaRPr>
          </a:p>
          <a:p>
            <a:r>
              <a:rPr lang="ru-RU" sz="1600" b="1" dirty="0" smtClean="0">
                <a:latin typeface="Bookman Old Style" pitchFamily="18" charset="0"/>
              </a:rPr>
              <a:t>Железнодорожная станция </a:t>
            </a:r>
            <a:r>
              <a:rPr lang="ru-RU" sz="1600" b="1" dirty="0" err="1" smtClean="0">
                <a:latin typeface="Bookman Old Style" pitchFamily="18" charset="0"/>
              </a:rPr>
              <a:t>Усольская</a:t>
            </a:r>
            <a:r>
              <a:rPr lang="ru-RU" sz="1600" b="1" dirty="0" smtClean="0">
                <a:latin typeface="Bookman Old Style" pitchFamily="18" charset="0"/>
              </a:rPr>
              <a:t> (г.Березники)</a:t>
            </a:r>
            <a:endParaRPr lang="ru-RU" sz="1600" dirty="0" smtClean="0">
              <a:latin typeface="Bookman Old Style" pitchFamily="18" charset="0"/>
            </a:endParaRPr>
          </a:p>
          <a:p>
            <a:endParaRPr lang="ru-RU" sz="1600" dirty="0" smtClean="0"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Подразделения: локомотивное и вагонное депо, вокзал, 5 подъездных путей. В 1941 году из Московской области были эвакуированы вагонно-колёсные мастерские, был построен деревянный цех. </a:t>
            </a:r>
          </a:p>
          <a:p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В 1941-1945 годах станция принимала эшелоны с ранеными,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трудармейцами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, эвакуированными жителями, а также стройматериалы, уголь, оборудование эвакуированных заводов, продукты питания.</a:t>
            </a:r>
          </a:p>
          <a:p>
            <a:pPr lvl="0"/>
            <a:endParaRPr lang="ru-RU" sz="1600" b="1" dirty="0" smtClean="0">
              <a:latin typeface="Bookman Old Style" pitchFamily="18" charset="0"/>
              <a:cs typeface="Times New Roman" pitchFamily="18" charset="0"/>
            </a:endParaRPr>
          </a:p>
          <a:p>
            <a:pPr lvl="0"/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80312" y="620688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читать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8195" name="Picture 3" descr="C:\Users\ber_d\Desktop\post-23720-12647679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708009"/>
            <a:ext cx="5386920" cy="3350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37951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Объект 8. 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транспорт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							</a:t>
            </a:r>
            <a:endParaRPr lang="ru-RU" sz="2000" i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3573016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Bookman Old Style" pitchFamily="18" charset="0"/>
              </a:rPr>
              <a:t>Примерно такие </a:t>
            </a:r>
          </a:p>
          <a:p>
            <a:r>
              <a:rPr lang="ru-RU" sz="1600" b="1" dirty="0" smtClean="0">
                <a:latin typeface="Bookman Old Style" pitchFamily="18" charset="0"/>
              </a:rPr>
              <a:t>автобусы были в нашем городе</a:t>
            </a:r>
          </a:p>
          <a:p>
            <a:r>
              <a:rPr lang="ru-RU" sz="1600" b="1" dirty="0" smtClean="0">
                <a:latin typeface="Bookman Old Style" pitchFamily="18" charset="0"/>
              </a:rPr>
              <a:t>					    Пристань Березники </a:t>
            </a:r>
          </a:p>
          <a:p>
            <a:r>
              <a:rPr lang="ru-RU" sz="1600" b="1" u="sng" dirty="0" smtClean="0">
                <a:latin typeface="Bookman Old Style" pitchFamily="18" charset="0"/>
              </a:rPr>
              <a:t>Городской транспорт.</a:t>
            </a:r>
            <a:endParaRPr lang="ru-RU" sz="1600" u="sng" dirty="0" smtClean="0"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1941 год – 4 пассажирских автобуса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1945 год – 10 пассажирских автобусов, 31 легковой автомобиль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1941-45 г.г. – 6 автобусных маршрутов</a:t>
            </a:r>
          </a:p>
          <a:p>
            <a:endParaRPr lang="ru-RU" sz="1600" b="1" dirty="0" smtClean="0">
              <a:latin typeface="Bookman Old Style" pitchFamily="18" charset="0"/>
            </a:endParaRPr>
          </a:p>
          <a:p>
            <a:r>
              <a:rPr lang="ru-RU" sz="1600" b="1" u="sng" dirty="0" smtClean="0">
                <a:latin typeface="Bookman Old Style" pitchFamily="18" charset="0"/>
              </a:rPr>
              <a:t>Речной транспорт.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Подразделения: затон и пристань Березники.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В 1941-1945 годах осуществлялись грузовые и пассажирские перевозки до г.Березники, пригородные сообщения на линиях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Быстрая-Пыскор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Новинки-Орёл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Таман-Пыскор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, проводил ремонт речных судов</a:t>
            </a:r>
          </a:p>
          <a:p>
            <a:pPr lvl="0"/>
            <a:endParaRPr lang="ru-RU" sz="1600" b="1" dirty="0" smtClean="0">
              <a:latin typeface="Bookman Old Style" pitchFamily="18" charset="0"/>
              <a:cs typeface="Times New Roman" pitchFamily="18" charset="0"/>
            </a:endParaRPr>
          </a:p>
          <a:p>
            <a:pPr lvl="0"/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86644" y="428604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читать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7169" name="Picture 1" descr="C:\Users\ber_d\Desktop\doc6jl1gblrp9cht9i1kpx_800_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2696"/>
            <a:ext cx="3960440" cy="2915873"/>
          </a:xfrm>
          <a:prstGeom prst="rect">
            <a:avLst/>
          </a:prstGeom>
          <a:noFill/>
        </p:spPr>
      </p:pic>
      <p:pic>
        <p:nvPicPr>
          <p:cNvPr id="7170" name="Picture 2" descr="C:\Users\ber_d\Desktop\фото-сборка к вирт.экскурсии\scale_1200.jpg"/>
          <p:cNvPicPr>
            <a:picLocks noChangeAspect="1" noChangeArrowheads="1"/>
          </p:cNvPicPr>
          <p:nvPr/>
        </p:nvPicPr>
        <p:blipFill>
          <a:blip r:embed="rId3" cstate="print"/>
          <a:srcRect l="5774" t="4866" r="1628" b="4866"/>
          <a:stretch>
            <a:fillRect/>
          </a:stretch>
        </p:blipFill>
        <p:spPr bwMode="auto">
          <a:xfrm>
            <a:off x="4786314" y="1142984"/>
            <a:ext cx="4176464" cy="29920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Объект 9. </a:t>
            </a:r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городской цирк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286256"/>
            <a:ext cx="8643998" cy="2435101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В 1942 году прибывших на заводы людей размещали в городском цирке – переселенческом пункте эвакуированных и вербованных. В нём жило более тысячи человек, в большинстве женщины, дети и старики. Цирк обогревала котельная, люди спали на своих вещах на полу, арене, позднее построили трёхъярусные нары. Еду готовили на улице, на кострах, которые горели день и ночь.</a:t>
            </a:r>
          </a:p>
          <a:p>
            <a:endParaRPr lang="ru-RU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С января 1943 г. по февраль 1944 г. принимает цирковые коллективы Москвы,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Лениграда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 и др.городов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28674" name="Picture 2" descr="C:\Users\ber_d\Desktop\1430977267_cir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1214422"/>
            <a:ext cx="4141333" cy="22860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429124" y="178592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Деревянное куполообразное сооружение на 2,5 тыс. зрителей размещалось между Домом связи (нынешний главпочтамт) и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шк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. Островского.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3571876"/>
            <a:ext cx="37417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Bookman Old Style" pitchFamily="18" charset="0"/>
              </a:rPr>
              <a:t>Здание </a:t>
            </a:r>
            <a:r>
              <a:rPr lang="ru-RU" sz="1600" b="1" dirty="0" err="1" smtClean="0">
                <a:latin typeface="Bookman Old Style" pitchFamily="18" charset="0"/>
              </a:rPr>
              <a:t>Березниковского</a:t>
            </a:r>
            <a:r>
              <a:rPr lang="ru-RU" sz="1600" b="1" dirty="0" smtClean="0">
                <a:latin typeface="Bookman Old Style" pitchFamily="18" charset="0"/>
              </a:rPr>
              <a:t> цирка</a:t>
            </a:r>
            <a:endParaRPr lang="ru-RU" sz="1600" b="1" dirty="0"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29520" y="1142984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читать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285860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86644" y="285728"/>
            <a:ext cx="1768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Задание 2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142984"/>
            <a:ext cx="77867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i="1" dirty="0" smtClean="0">
                <a:solidFill>
                  <a:srgbClr val="C00000"/>
                </a:solidFill>
                <a:latin typeface="Bookman Old Style" pitchFamily="18" charset="0"/>
              </a:rPr>
              <a:t>Отгадайте ребус. </a:t>
            </a:r>
          </a:p>
          <a:p>
            <a:r>
              <a:rPr lang="ru-RU" sz="1800" i="1" dirty="0" smtClean="0">
                <a:solidFill>
                  <a:srgbClr val="C00000"/>
                </a:solidFill>
                <a:latin typeface="Bookman Old Style" pitchFamily="18" charset="0"/>
              </a:rPr>
              <a:t>Какой объект, связанный с событиями военного времени находится на этой улице?</a:t>
            </a:r>
          </a:p>
          <a:p>
            <a:endParaRPr lang="ru-RU" sz="1800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1800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1800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18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D:\Работа\Текучка\2017-2018\МЕРОПРИЯТИЯ\2018-03\26.Березники-челлендж\улицы\ленина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214546" y="2285992"/>
            <a:ext cx="4500593" cy="207170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571504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Объект 10. Культурно-спортивный центр «АЗОТ» (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Дворец </a:t>
            </a:r>
            <a:r>
              <a:rPr lang="ru-RU" sz="2200" b="1" dirty="0" err="1" smtClean="0">
                <a:solidFill>
                  <a:srgbClr val="C00000"/>
                </a:solidFill>
                <a:latin typeface="Bookman Old Style" pitchFamily="18" charset="0"/>
              </a:rPr>
              <a:t>им.ленина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)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							</a:t>
            </a:r>
            <a:endParaRPr lang="ru-RU" sz="2000" i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3933056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600" b="1" dirty="0" smtClean="0">
              <a:latin typeface="Bookman Old Style" pitchFamily="18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80312" y="620688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читать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2050" name="Picture 2" descr="C:\Users\Софья\Desktop\фото-сборка к вирт.экскурсии\photo_35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6"/>
            <a:ext cx="4712122" cy="2643206"/>
          </a:xfrm>
          <a:prstGeom prst="rect">
            <a:avLst/>
          </a:prstGeom>
          <a:noFill/>
        </p:spPr>
      </p:pic>
      <p:pic>
        <p:nvPicPr>
          <p:cNvPr id="2051" name="Picture 3" descr="C:\Users\Софья\Desktop\фото-сборка к вирт.экскурсии\post-33479-0-34864900-13314922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071678"/>
            <a:ext cx="4071966" cy="307066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596" y="5500702"/>
            <a:ext cx="83582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В 1942 году Театр юного зрителя (ТЮЗ) был эвакуирован из блокадного Ленинграда в уральский город Березники и расположился в городском Дворце культуры</a:t>
            </a:r>
            <a:endParaRPr lang="ru-RU" sz="1600" b="1" dirty="0" smtClean="0">
              <a:solidFill>
                <a:srgbClr val="FFFF00"/>
              </a:solidFill>
              <a:latin typeface="Bookman Old Style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285860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86644" y="285728"/>
            <a:ext cx="1768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Задание 3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142984"/>
            <a:ext cx="77867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800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1800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1800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18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9" name="Рисунок 8" descr="C:\Users\Toponew-Nbook\Desktop\памятные места города\ЗАДАНИЯ\2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42976" y="642918"/>
            <a:ext cx="4309632" cy="473713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572132" y="4286256"/>
            <a:ext cx="3429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Расшифруйте 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надпись.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О чём далее пойдёт 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речь?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37951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Объект 11. </a:t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ленинградский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Театр юного зрителя (ТЮЗ)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							</a:t>
            </a:r>
            <a:endParaRPr lang="ru-RU" sz="2000" i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2844" y="3357562"/>
            <a:ext cx="90011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Bookman Old Style" pitchFamily="18" charset="0"/>
                <a:cs typeface="Times New Roman" pitchFamily="18" charset="0"/>
              </a:rPr>
              <a:t>Городской Дворец культуры 		       </a:t>
            </a:r>
          </a:p>
          <a:p>
            <a:r>
              <a:rPr lang="ru-RU" sz="1400" b="1" dirty="0" smtClean="0">
                <a:latin typeface="Bookman Old Style" pitchFamily="18" charset="0"/>
                <a:cs typeface="Times New Roman" pitchFamily="18" charset="0"/>
              </a:rPr>
              <a:t>в котором располагался ТЮЗ в годы </a:t>
            </a:r>
          </a:p>
          <a:p>
            <a:r>
              <a:rPr lang="ru-RU" sz="1400" b="1" dirty="0" smtClean="0">
                <a:latin typeface="Bookman Old Style" pitchFamily="18" charset="0"/>
                <a:cs typeface="Times New Roman" pitchFamily="18" charset="0"/>
              </a:rPr>
              <a:t>войны. 					      Артисты </a:t>
            </a:r>
            <a:r>
              <a:rPr lang="ru-RU" sz="1400" b="1" dirty="0" err="1" smtClean="0">
                <a:latin typeface="Bookman Old Style" pitchFamily="18" charset="0"/>
                <a:cs typeface="Times New Roman" pitchFamily="18" charset="0"/>
              </a:rPr>
              <a:t>ТЮЗа</a:t>
            </a:r>
            <a:r>
              <a:rPr lang="ru-RU" sz="1400" b="1" dirty="0" smtClean="0">
                <a:latin typeface="Bookman Old Style" pitchFamily="18" charset="0"/>
                <a:cs typeface="Times New Roman" pitchFamily="18" charset="0"/>
              </a:rPr>
              <a:t> в эвакуации </a:t>
            </a:r>
          </a:p>
          <a:p>
            <a:r>
              <a:rPr lang="ru-RU" sz="1400" b="1" dirty="0" smtClean="0">
                <a:latin typeface="Bookman Old Style" pitchFamily="18" charset="0"/>
                <a:cs typeface="Times New Roman" pitchFamily="18" charset="0"/>
              </a:rPr>
              <a:t>					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Во время Великой отечественной войны многие работники Ленинградского театра юных зрителей (ныне Санкт-Петербургский ТЮЗ им. А. А. Брянцева) ушли на фронт или в составе фронтовых бригад оправились выступать на передовые позиции. Несмотря на это спектакли игрались ежедневно.</a:t>
            </a:r>
          </a:p>
          <a:p>
            <a:pPr lvl="0"/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  <a:p>
            <a:pPr lvl="0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Труппа </a:t>
            </a:r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ТЮЗа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 18 января 1942 года сыграла первый спектакль на новой сцене – «Кот в сапогах».</a:t>
            </a:r>
          </a:p>
          <a:p>
            <a:pPr lvl="0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 За два с половиной года в Березниках ТЮЗ показал 709 спектаклей, которые посетили 306 тысяч зрителей. В «эвакуационной» афише театра было 57 названий, 15 концертных программ и 6 спектаклей кукольного театра.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72396" y="142852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читать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C:\Users\Софья\Desktop\фото-сборка к вирт.экскурсии\Дворец-культуры-г.-Березни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857232"/>
            <a:ext cx="4039639" cy="2286016"/>
          </a:xfrm>
          <a:prstGeom prst="rect">
            <a:avLst/>
          </a:prstGeom>
          <a:noFill/>
        </p:spPr>
      </p:pic>
      <p:pic>
        <p:nvPicPr>
          <p:cNvPr id="1027" name="Picture 3" descr="C:\Users\Софья\Desktop\фото-сборка к вирт.экскурсии\артисты-тюза-в-эвакуации-1080x6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142984"/>
            <a:ext cx="3886229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285860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86644" y="285728"/>
            <a:ext cx="1768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Задание 4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142984"/>
            <a:ext cx="77867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i="1" dirty="0" smtClean="0">
                <a:solidFill>
                  <a:srgbClr val="C00000"/>
                </a:solidFill>
                <a:latin typeface="Bookman Old Style" pitchFamily="18" charset="0"/>
              </a:rPr>
              <a:t>Отгадайте ребус. </a:t>
            </a:r>
          </a:p>
          <a:p>
            <a:r>
              <a:rPr lang="ru-RU" sz="1800" i="1" dirty="0" smtClean="0">
                <a:solidFill>
                  <a:srgbClr val="C00000"/>
                </a:solidFill>
                <a:latin typeface="Bookman Old Style" pitchFamily="18" charset="0"/>
              </a:rPr>
              <a:t>Какой объект, связанный с событиями военного времени находится на этой улице?</a:t>
            </a:r>
          </a:p>
          <a:p>
            <a:endParaRPr lang="ru-RU" sz="1800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1800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1800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18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7" name="Рисунок 6" descr="D:\Работа\Текучка\2017-2018\МЕРОПРИЯТИЯ\2018-03\26.Березники-челлендж\улицы\красноборова.pn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232" y="2285992"/>
            <a:ext cx="4714907" cy="207170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60270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Объект 12. </a:t>
            </a: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Мемориальная доска в память </a:t>
            </a:r>
            <a:b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о</a:t>
            </a: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Bookman Old Style" pitchFamily="18" charset="0"/>
              </a:rPr>
              <a:t>а.красноборове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endParaRPr lang="ru-RU" sz="2000" dirty="0"/>
          </a:p>
        </p:txBody>
      </p:sp>
      <p:pic>
        <p:nvPicPr>
          <p:cNvPr id="23554" name="Picture 2" descr="C:\Users\ber_d\Desktop\Arkady_Krasnoborov_mem_desk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1357298"/>
            <a:ext cx="2736304" cy="4364405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1357298"/>
          <a:ext cx="3661262" cy="4456932"/>
        </p:xfrm>
        <a:graphic>
          <a:graphicData uri="http://schemas.openxmlformats.org/drawingml/2006/table">
            <a:tbl>
              <a:tblPr/>
              <a:tblGrid>
                <a:gridCol w="1830631"/>
                <a:gridCol w="1830631"/>
              </a:tblGrid>
              <a:tr h="219676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dirty="0" smtClean="0"/>
                        <a:t> </a:t>
                      </a:r>
                      <a:endParaRPr lang="ru-RU" sz="1100" dirty="0"/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C4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9676">
                <a:tc>
                  <a:txBody>
                    <a:bodyPr/>
                    <a:lstStyle/>
                    <a:p>
                      <a:pPr fontAlgn="t"/>
                      <a:r>
                        <a:rPr lang="ru-RU" sz="1100"/>
                        <a:t>Дата рождения</a:t>
                      </a:r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u="none" strike="noStrike">
                          <a:solidFill>
                            <a:srgbClr val="0645AD"/>
                          </a:solidFill>
                          <a:hlinkClick r:id="rId4" tooltip="16 апреля"/>
                        </a:rPr>
                        <a:t>16 апреля</a:t>
                      </a:r>
                      <a:r>
                        <a:rPr lang="ru-RU" sz="1100"/>
                        <a:t> </a:t>
                      </a:r>
                      <a:r>
                        <a:rPr lang="ru-RU" sz="1100" u="none" strike="noStrike">
                          <a:solidFill>
                            <a:srgbClr val="0645AD"/>
                          </a:solidFill>
                          <a:hlinkClick r:id="rId5" tooltip="1919 год"/>
                        </a:rPr>
                        <a:t>1919</a:t>
                      </a:r>
                      <a:endParaRPr lang="ru-RU" sz="1100"/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84432">
                <a:tc>
                  <a:txBody>
                    <a:bodyPr/>
                    <a:lstStyle/>
                    <a:p>
                      <a:pPr fontAlgn="t"/>
                      <a:r>
                        <a:rPr lang="ru-RU" sz="1100"/>
                        <a:t>Место рождения</a:t>
                      </a:r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/>
                        <a:t>д. Красноборы, </a:t>
                      </a:r>
                      <a:r>
                        <a:rPr lang="ru-RU" sz="1100" u="none" strike="noStrike">
                          <a:solidFill>
                            <a:srgbClr val="0645AD"/>
                          </a:solidFill>
                          <a:hlinkClick r:id="rId6" tooltip="Осинский уезд"/>
                        </a:rPr>
                        <a:t>Осинский уезд</a:t>
                      </a:r>
                      <a:endParaRPr lang="ru-RU" sz="1100"/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19676"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/>
                        <a:t>Дата смерти</a:t>
                      </a:r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u="none" strike="noStrike">
                          <a:solidFill>
                            <a:srgbClr val="0645AD"/>
                          </a:solidFill>
                          <a:hlinkClick r:id="rId7" tooltip="14 января"/>
                        </a:rPr>
                        <a:t>14 января</a:t>
                      </a:r>
                      <a:r>
                        <a:rPr lang="ru-RU" sz="1100"/>
                        <a:t> </a:t>
                      </a:r>
                      <a:r>
                        <a:rPr lang="ru-RU" sz="1100" u="none" strike="noStrike">
                          <a:solidFill>
                            <a:srgbClr val="0645AD"/>
                          </a:solidFill>
                          <a:hlinkClick r:id="rId8" tooltip="1944 год"/>
                        </a:rPr>
                        <a:t>1944</a:t>
                      </a:r>
                      <a:r>
                        <a:rPr lang="ru-RU" sz="1100"/>
                        <a:t> (24 года)</a:t>
                      </a:r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549189">
                <a:tc>
                  <a:txBody>
                    <a:bodyPr/>
                    <a:lstStyle/>
                    <a:p>
                      <a:pPr fontAlgn="t"/>
                      <a:r>
                        <a:rPr lang="ru-RU" sz="1100"/>
                        <a:t>Место смерти</a:t>
                      </a:r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/>
                        <a:t>у дер. </a:t>
                      </a:r>
                      <a:r>
                        <a:rPr lang="ru-RU" sz="1100" u="none" strike="noStrike" dirty="0" err="1">
                          <a:solidFill>
                            <a:srgbClr val="0645AD"/>
                          </a:solidFill>
                          <a:hlinkClick r:id="rId9" tooltip="Русско (Новгородская область)"/>
                        </a:rPr>
                        <a:t>Русско</a:t>
                      </a:r>
                      <a:r>
                        <a:rPr lang="ru-RU" sz="1100" dirty="0"/>
                        <a:t>, </a:t>
                      </a:r>
                      <a:r>
                        <a:rPr lang="ru-RU" sz="1100" u="none" strike="noStrike" dirty="0">
                          <a:solidFill>
                            <a:srgbClr val="0645AD"/>
                          </a:solidFill>
                          <a:hlinkClick r:id="rId10" tooltip="Новгородский район"/>
                        </a:rPr>
                        <a:t>Новгородский район</a:t>
                      </a:r>
                      <a:r>
                        <a:rPr lang="ru-RU" sz="1100" dirty="0"/>
                        <a:t>, </a:t>
                      </a:r>
                      <a:r>
                        <a:rPr lang="ru-RU" sz="1100" u="none" strike="noStrike" dirty="0">
                          <a:solidFill>
                            <a:srgbClr val="0645AD"/>
                          </a:solidFill>
                          <a:hlinkClick r:id="rId11" tooltip="Новгородская область"/>
                        </a:rPr>
                        <a:t>Новгородская область</a:t>
                      </a:r>
                      <a:endParaRPr lang="ru-RU" sz="1100" dirty="0"/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19676">
                <a:tc>
                  <a:txBody>
                    <a:bodyPr/>
                    <a:lstStyle/>
                    <a:p>
                      <a:pPr fontAlgn="t"/>
                      <a:r>
                        <a:rPr lang="ru-RU" sz="1100"/>
                        <a:t>Принадлежность</a:t>
                      </a:r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/>
                        <a:t> </a:t>
                      </a:r>
                      <a:r>
                        <a:rPr lang="ru-RU" sz="1100" u="none" strike="noStrike">
                          <a:solidFill>
                            <a:srgbClr val="0645AD"/>
                          </a:solidFill>
                          <a:hlinkClick r:id="rId12" tooltip="Союз Советских Социалистических Республик"/>
                        </a:rPr>
                        <a:t>СССР</a:t>
                      </a:r>
                      <a:endParaRPr lang="ru-RU" sz="1100"/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19676">
                <a:tc>
                  <a:txBody>
                    <a:bodyPr/>
                    <a:lstStyle/>
                    <a:p>
                      <a:pPr fontAlgn="t"/>
                      <a:r>
                        <a:rPr lang="ru-RU" sz="1100"/>
                        <a:t>Род войск</a:t>
                      </a:r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/>
                        <a:t>аэросанные</a:t>
                      </a:r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19676">
                <a:tc>
                  <a:txBody>
                    <a:bodyPr/>
                    <a:lstStyle/>
                    <a:p>
                      <a:pPr fontAlgn="t"/>
                      <a:r>
                        <a:rPr lang="ru-RU" sz="1100"/>
                        <a:t>Годы службы</a:t>
                      </a:r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u="none" strike="noStrike">
                          <a:solidFill>
                            <a:srgbClr val="0645AD"/>
                          </a:solidFill>
                          <a:hlinkClick r:id="rId13" tooltip="1938"/>
                        </a:rPr>
                        <a:t>1938</a:t>
                      </a:r>
                      <a:r>
                        <a:rPr lang="ru-RU" sz="1100"/>
                        <a:t>—</a:t>
                      </a:r>
                      <a:r>
                        <a:rPr lang="ru-RU" sz="1100" u="none" strike="noStrike">
                          <a:solidFill>
                            <a:srgbClr val="0645AD"/>
                          </a:solidFill>
                          <a:hlinkClick r:id="rId14" tooltip="1944"/>
                        </a:rPr>
                        <a:t>1944</a:t>
                      </a:r>
                      <a:endParaRPr lang="ru-RU" sz="1100"/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19676">
                <a:tc>
                  <a:txBody>
                    <a:bodyPr/>
                    <a:lstStyle/>
                    <a:p>
                      <a:pPr fontAlgn="t"/>
                      <a:r>
                        <a:rPr lang="ru-RU" sz="1100"/>
                        <a:t>Звание</a:t>
                      </a:r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 smtClean="0"/>
                        <a:t>майор</a:t>
                      </a:r>
                      <a:endParaRPr lang="ru-RU" sz="1100" dirty="0"/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84432">
                <a:tc>
                  <a:txBody>
                    <a:bodyPr/>
                    <a:lstStyle/>
                    <a:p>
                      <a:pPr fontAlgn="t"/>
                      <a:r>
                        <a:rPr lang="ru-RU" sz="1100"/>
                        <a:t>Часть</a:t>
                      </a:r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/>
                        <a:t>44 отдельный аэросанный батальон</a:t>
                      </a:r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84432">
                <a:tc>
                  <a:txBody>
                    <a:bodyPr/>
                    <a:lstStyle/>
                    <a:p>
                      <a:pPr fontAlgn="t"/>
                      <a:r>
                        <a:rPr lang="ru-RU" sz="1100"/>
                        <a:t>Должность</a:t>
                      </a:r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/>
                        <a:t>Заместитель командира по политической части</a:t>
                      </a:r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84432">
                <a:tc>
                  <a:txBody>
                    <a:bodyPr/>
                    <a:lstStyle/>
                    <a:p>
                      <a:pPr fontAlgn="t"/>
                      <a:r>
                        <a:rPr lang="ru-RU" sz="1100"/>
                        <a:t>Сражения/войны</a:t>
                      </a:r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u="none" strike="noStrike">
                          <a:solidFill>
                            <a:srgbClr val="0645AD"/>
                          </a:solidFill>
                          <a:hlinkClick r:id="rId15" tooltip="Великая Отечественная война"/>
                        </a:rPr>
                        <a:t>Великая Отечественная война</a:t>
                      </a:r>
                      <a:endParaRPr lang="ru-RU" sz="1100"/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19676">
                <a:tc>
                  <a:txBody>
                    <a:bodyPr/>
                    <a:lstStyle/>
                    <a:p>
                      <a:pPr fontAlgn="t"/>
                      <a:r>
                        <a:rPr lang="ru-RU" sz="1100"/>
                        <a:t>Награды и премии</a:t>
                      </a:r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Орден Отечественной войны, медаль «За оборону </a:t>
                      </a:r>
                      <a:r>
                        <a:rPr lang="ru-RU" sz="1100" dirty="0" err="1" smtClean="0"/>
                        <a:t>Лениграда</a:t>
                      </a:r>
                      <a:r>
                        <a:rPr lang="ru-RU" sz="1100" dirty="0" smtClean="0"/>
                        <a:t>»</a:t>
                      </a:r>
                      <a:endParaRPr lang="ru-RU" sz="1100" dirty="0"/>
                    </a:p>
                  </a:txBody>
                  <a:tcPr marL="54919" marR="54919" marT="27459" marB="27459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219676">
                <a:tc>
                  <a:txBody>
                    <a:bodyPr/>
                    <a:lstStyle/>
                    <a:p>
                      <a:pPr fontAlgn="t"/>
                      <a:endParaRPr lang="ru-RU" sz="1100" dirty="0"/>
                    </a:p>
                  </a:txBody>
                  <a:tcPr marL="54919" marR="54919" marT="27459" marB="27459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sz="1100" dirty="0"/>
                    </a:p>
                  </a:txBody>
                  <a:tcPr marL="54919" marR="54919" marT="27459" marB="27459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074" name="Picture 2" descr="https://upload.wikimedia.org/wikipedia/commons/thumb/a/a9/Flag_of_the_Soviet_Union.svg/22px-Flag_of_the_Soviet_Union.svg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209550" cy="104775"/>
          </a:xfrm>
          <a:prstGeom prst="rect">
            <a:avLst/>
          </a:prstGeom>
          <a:noFill/>
        </p:spPr>
      </p:pic>
      <p:pic>
        <p:nvPicPr>
          <p:cNvPr id="3075" name="Picture 3" descr="Майор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523875" cy="200025"/>
          </a:xfrm>
          <a:prstGeom prst="rect">
            <a:avLst/>
          </a:prstGeom>
          <a:noFill/>
        </p:spPr>
      </p:pic>
      <p:pic>
        <p:nvPicPr>
          <p:cNvPr id="3076" name="Picture 4" descr="Орден Отечественной войны I степени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0"/>
            <a:ext cx="381000" cy="161925"/>
          </a:xfrm>
          <a:prstGeom prst="rect">
            <a:avLst/>
          </a:prstGeom>
          <a:noFill/>
        </p:spPr>
      </p:pic>
      <p:pic>
        <p:nvPicPr>
          <p:cNvPr id="3077" name="Picture 5" descr="SU Medal For the Defence of Leningrad ribbon.sv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0"/>
            <a:ext cx="381000" cy="1619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903194" y="1412776"/>
            <a:ext cx="213330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Мемориальная доска 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установлена 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на здании </a:t>
            </a:r>
          </a:p>
          <a:p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Березниковского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 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политехнического 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техникума 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(Советский пр., 17).</a:t>
            </a:r>
          </a:p>
          <a:p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Улица </a:t>
            </a:r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Красноборова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 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находится в районе 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бассейна, параллельно 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ул.К.Маркса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2020</a:t>
            </a:r>
            <a:r>
              <a:rPr lang="ru-RU" sz="2200" dirty="0" smtClean="0">
                <a:solidFill>
                  <a:srgbClr val="C00000"/>
                </a:solidFill>
                <a:latin typeface="Bookman Old Style" pitchFamily="18" charset="0"/>
              </a:rPr>
              <a:t>-</a:t>
            </a:r>
            <a: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  <a:t>й</a:t>
            </a:r>
            <a:r>
              <a:rPr lang="ru-RU" sz="2200" dirty="0" smtClean="0">
                <a:solidFill>
                  <a:srgbClr val="C00000"/>
                </a:solidFill>
                <a:latin typeface="Bookman Old Style" pitchFamily="18" charset="0"/>
              </a:rPr>
              <a:t> — 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Год</a:t>
            </a:r>
            <a:r>
              <a:rPr lang="ru-RU" sz="2200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памяти</a:t>
            </a:r>
            <a:r>
              <a:rPr lang="ru-RU" sz="2200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и</a:t>
            </a:r>
            <a:r>
              <a:rPr lang="ru-RU" sz="2200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славы</a:t>
            </a:r>
            <a:r>
              <a:rPr lang="ru-RU" sz="2200" dirty="0" smtClean="0">
                <a:latin typeface="Bookman Old Style" pitchFamily="18" charset="0"/>
              </a:rPr>
              <a:t> </a:t>
            </a:r>
            <a:br>
              <a:rPr lang="ru-RU" sz="2200" dirty="0" smtClean="0">
                <a:latin typeface="Bookman Old Style" pitchFamily="18" charset="0"/>
              </a:rPr>
            </a:br>
            <a:r>
              <a:rPr lang="ru-RU" sz="2200" dirty="0" smtClean="0">
                <a:latin typeface="Bookman Old Style" pitchFamily="18" charset="0"/>
              </a:rPr>
              <a:t/>
            </a:r>
            <a:br>
              <a:rPr lang="ru-RU" sz="2200" dirty="0" smtClean="0">
                <a:latin typeface="Bookman Old Style" pitchFamily="18" charset="0"/>
              </a:rPr>
            </a:br>
            <a:r>
              <a:rPr lang="ru-RU" sz="1800" b="1" i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Цель его проведения — сохранение исторической </a:t>
            </a:r>
            <a:br>
              <a:rPr lang="ru-RU" sz="1800" b="1" i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1800" b="1" i="1" dirty="0" smtClean="0">
                <a:solidFill>
                  <a:srgbClr val="C00000"/>
                </a:solidFill>
                <a:latin typeface="Bookman Old Style" pitchFamily="18" charset="0"/>
              </a:rPr>
              <a:t>памяти</a:t>
            </a:r>
            <a:r>
              <a:rPr lang="ru-RU" sz="1800" b="1" i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 и празднование 75-летия Победы в Великой </a:t>
            </a:r>
            <a:br>
              <a:rPr lang="ru-RU" sz="1800" b="1" i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1800" b="1" i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Отечественной войне</a:t>
            </a:r>
            <a:r>
              <a:rPr lang="ru-RU" sz="1800" i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Bookman Old Style" pitchFamily="18" charset="0"/>
              </a:rPr>
              <a:t>***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Экскурсия  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       необычная…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endParaRPr lang="ru-RU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068960"/>
            <a:ext cx="8524056" cy="345638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u="sng" dirty="0" smtClean="0">
                <a:latin typeface="Bookman Old Style" pitchFamily="18" charset="0"/>
              </a:rPr>
              <a:t>Вы можете</a:t>
            </a:r>
            <a:r>
              <a:rPr lang="ru-RU" sz="2000" dirty="0" smtClean="0">
                <a:latin typeface="Bookman Old Style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Bookman Old Style" pitchFamily="18" charset="0"/>
              </a:rPr>
              <a:t>Смотреть слайды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Bookman Old Style" pitchFamily="18" charset="0"/>
              </a:rPr>
              <a:t>Читать текст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Bookman Old Style" pitchFamily="18" charset="0"/>
              </a:rPr>
              <a:t>Знакомиться с фотографиями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Bookman Old Style" pitchFamily="18" charset="0"/>
              </a:rPr>
              <a:t>Выполнять задания </a:t>
            </a:r>
            <a:r>
              <a:rPr lang="ru-RU" sz="1600" i="1" dirty="0" smtClean="0">
                <a:latin typeface="Bookman Old Style" pitchFamily="18" charset="0"/>
              </a:rPr>
              <a:t>(ответы на задания в конце экскурсии)</a:t>
            </a:r>
          </a:p>
          <a:p>
            <a:pPr>
              <a:buNone/>
            </a:pPr>
            <a:r>
              <a:rPr lang="ru-RU" sz="2000" u="sng" dirty="0" smtClean="0">
                <a:latin typeface="Bookman Old Style" pitchFamily="18" charset="0"/>
              </a:rPr>
              <a:t>В результате: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Bookman Old Style" pitchFamily="18" charset="0"/>
              </a:rPr>
              <a:t>вы  повторите то, что знаете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Bookman Old Style" pitchFamily="18" charset="0"/>
              </a:rPr>
              <a:t>вы узнаете что-то новое…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Bookman Old Style" pitchFamily="18" charset="0"/>
              </a:rPr>
              <a:t>вы сможете успешно участвовать в тематических конкурсах в 2020 году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3074" name="AutoShape 2" descr="Результаты поиска изображений по запросу &quot;рисунок логотип 75 лет победы&quot;"/>
          <p:cNvSpPr>
            <a:spLocks noChangeAspect="1" noChangeArrowheads="1"/>
          </p:cNvSpPr>
          <p:nvPr/>
        </p:nvSpPr>
        <p:spPr bwMode="auto">
          <a:xfrm>
            <a:off x="63500" y="-136525"/>
            <a:ext cx="2857500" cy="15430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4" descr="Смотреть исходное изображение"/>
          <p:cNvPicPr>
            <a:picLocks noChangeAspect="1" noChangeArrowheads="1"/>
          </p:cNvPicPr>
          <p:nvPr/>
        </p:nvPicPr>
        <p:blipFill>
          <a:blip r:embed="rId2" cstate="print"/>
          <a:srcRect l="27390" t="9543" r="30257"/>
          <a:stretch>
            <a:fillRect/>
          </a:stretch>
        </p:blipFill>
        <p:spPr bwMode="auto">
          <a:xfrm>
            <a:off x="6948264" y="0"/>
            <a:ext cx="2195736" cy="254478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37951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Объект 13. 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Музей </a:t>
            </a:r>
            <a:r>
              <a:rPr lang="ru-RU" sz="2200" b="1" dirty="0" err="1" smtClean="0">
                <a:solidFill>
                  <a:srgbClr val="C00000"/>
                </a:solidFill>
                <a:latin typeface="Bookman Old Style" pitchFamily="18" charset="0"/>
              </a:rPr>
              <a:t>удтк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							</a:t>
            </a:r>
            <a:endParaRPr lang="ru-RU" sz="2000" i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3645024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Bookman Old Style" pitchFamily="18" charset="0"/>
            </a:endParaRPr>
          </a:p>
          <a:p>
            <a:r>
              <a:rPr lang="ru-RU" sz="1600" b="1" dirty="0" smtClean="0">
                <a:latin typeface="Bookman Old Style" pitchFamily="18" charset="0"/>
              </a:rPr>
              <a:t>Здание Центра детского и юношеского научно-технического творчества (ЦДЮНТТ), в котором находится Музей 10-го Гвардейского Уральского Краснознамённого орденов Суворова и Кутузова добровольческого танкового корпуса.</a:t>
            </a:r>
          </a:p>
          <a:p>
            <a:endParaRPr lang="ru-RU" sz="1600" b="1" dirty="0" smtClean="0"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Музей посвящён тем, кто под Знаменем танковой гвардии не щадил своей крови и самой жизни ради достижения победы над фашистскими захватчиками.</a:t>
            </a:r>
            <a:endParaRPr lang="ru-RU" sz="1600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Общий фонд музея – 500 ед.хр.(данные 2015 г.). Содержит подлинные документы, воспоминания ветеранов войны, личные вещи бойцов танкового корпуса</a:t>
            </a:r>
            <a:endParaRPr lang="ru-RU" sz="1600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  <a:p>
            <a:endParaRPr lang="ru-RU" sz="1600" dirty="0" smtClean="0">
              <a:latin typeface="Bookman Old Style" pitchFamily="18" charset="0"/>
            </a:endParaRPr>
          </a:p>
          <a:p>
            <a:pPr lvl="0"/>
            <a:endParaRPr lang="ru-RU" sz="1600" b="1" dirty="0" smtClean="0">
              <a:latin typeface="Bookman Old Style" pitchFamily="18" charset="0"/>
              <a:cs typeface="Times New Roman" pitchFamily="18" charset="0"/>
            </a:endParaRPr>
          </a:p>
          <a:p>
            <a:pPr lvl="0"/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80312" y="620688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читать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7" name="Picture 2" descr="C:\Users\Софья\Desktop\фото-сборка к вирт.экскурсии\1374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85794"/>
            <a:ext cx="4063029" cy="2613882"/>
          </a:xfrm>
          <a:prstGeom prst="rect">
            <a:avLst/>
          </a:prstGeom>
          <a:noFill/>
        </p:spPr>
      </p:pic>
      <p:pic>
        <p:nvPicPr>
          <p:cNvPr id="1026" name="Picture 2" descr="C:\Users\ber_d\Desktop\88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052736"/>
            <a:ext cx="3995936" cy="31111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285860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86644" y="285728"/>
            <a:ext cx="1768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Задание 5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142984"/>
            <a:ext cx="77867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800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1800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1800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18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8" name="Рисунок 7" descr="C:\Users\Toponew-Nbook\Desktop\памятные места города\ЗАДАНИЯ\6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6632"/>
            <a:ext cx="4104456" cy="54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37951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Объект 14. 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Мемориал победы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							</a:t>
            </a:r>
            <a:endParaRPr lang="ru-RU" sz="2000" i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1472" y="3857628"/>
            <a:ext cx="770485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Bookman Old Style" pitchFamily="18" charset="0"/>
              </a:rPr>
              <a:t>Мемориальный ансамбль, посвящённый </a:t>
            </a:r>
          </a:p>
          <a:p>
            <a:r>
              <a:rPr lang="ru-RU" sz="1600" b="1" dirty="0" smtClean="0">
                <a:latin typeface="Bookman Old Style" pitchFamily="18" charset="0"/>
              </a:rPr>
              <a:t>Победе в Великой Отечественной войне 1941-1945 г.г</a:t>
            </a:r>
            <a:r>
              <a:rPr lang="ru-RU" sz="1600" b="1" dirty="0" smtClean="0">
                <a:latin typeface="Bookman Old Style" pitchFamily="18" charset="0"/>
              </a:rPr>
              <a:t>.</a:t>
            </a:r>
          </a:p>
          <a:p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Открыт в год 30-летия Великой Победы </a:t>
            </a:r>
            <a:r>
              <a:rPr lang="ru-RU" sz="1600" i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(в каком году – посчитайте самостоятельно).</a:t>
            </a:r>
          </a:p>
          <a:p>
            <a:endParaRPr lang="ru-RU" sz="1600" i="1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В мемориальный комплекс входит: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Вечный огонь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Стена Славы			Стена Победы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Стена Памяти			Стена Трудовой Славы </a:t>
            </a:r>
          </a:p>
          <a:p>
            <a:r>
              <a:rPr lang="ru-RU" sz="1600" i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(</a:t>
            </a:r>
            <a:r>
              <a:rPr lang="ru-RU" sz="1600" i="1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авт.Шека</a:t>
            </a:r>
            <a:r>
              <a:rPr lang="ru-RU" sz="1600" i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 В.П.)</a:t>
            </a:r>
            <a:endParaRPr lang="ru-RU" sz="1600" i="1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  <a:p>
            <a:endParaRPr lang="ru-RU" sz="16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r"/>
            <a:endParaRPr lang="ru-RU" sz="1600" dirty="0" smtClean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algn="r"/>
            <a:endParaRPr lang="ru-RU" sz="1600" dirty="0" smtClean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lvl="0" algn="r"/>
            <a:endParaRPr lang="ru-RU" sz="1600" b="1" dirty="0" smtClean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latin typeface="Bookman Old Style" pitchFamily="18" charset="0"/>
              <a:cs typeface="Times New Roman" pitchFamily="18" charset="0"/>
            </a:endParaRPr>
          </a:p>
          <a:p>
            <a:pPr lvl="0"/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452320" y="188640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читать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8193" name="Picture 1" descr="C:\Users\ber_d\Desktop\iGT52KOW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642918"/>
            <a:ext cx="4102763" cy="3077072"/>
          </a:xfrm>
          <a:prstGeom prst="rect">
            <a:avLst/>
          </a:prstGeom>
          <a:noFill/>
        </p:spPr>
      </p:pic>
      <p:pic>
        <p:nvPicPr>
          <p:cNvPr id="8194" name="Picture 2" descr="C:\Users\ber_d\Desktop\307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214422"/>
            <a:ext cx="3357586" cy="2518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Toponew-Nbook\Desktop\памятные места города\ЗАДАНИЯ\8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4896544" cy="659735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5292080" y="260648"/>
            <a:ext cx="3851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Задание 6 </a:t>
            </a:r>
            <a:endParaRPr lang="ru-RU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ru-RU" sz="1800" i="1" dirty="0" smtClean="0">
                <a:solidFill>
                  <a:srgbClr val="C00000"/>
                </a:solidFill>
                <a:latin typeface="Bookman Old Style" pitchFamily="18" charset="0"/>
              </a:rPr>
              <a:t>для самостоятельного </a:t>
            </a:r>
          </a:p>
          <a:p>
            <a:r>
              <a:rPr lang="ru-RU" sz="1800" i="1" dirty="0" smtClean="0">
                <a:solidFill>
                  <a:srgbClr val="C00000"/>
                </a:solidFill>
                <a:latin typeface="Bookman Old Style" pitchFamily="18" charset="0"/>
              </a:rPr>
              <a:t>поиска</a:t>
            </a:r>
            <a:endParaRPr lang="ru-RU" sz="18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Toponew-Nbook\Desktop\памятные места города\ЗАДАНИЯ\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4536504" cy="65973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292080" y="332657"/>
            <a:ext cx="3851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Задание 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7</a:t>
            </a:r>
            <a:endParaRPr lang="ru-RU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ru-RU" sz="1800" i="1" dirty="0" smtClean="0">
                <a:solidFill>
                  <a:srgbClr val="C00000"/>
                </a:solidFill>
                <a:latin typeface="Bookman Old Style" pitchFamily="18" charset="0"/>
              </a:rPr>
              <a:t>для самостоятельного </a:t>
            </a:r>
          </a:p>
          <a:p>
            <a:r>
              <a:rPr lang="ru-RU" sz="1800" i="1" dirty="0" smtClean="0">
                <a:solidFill>
                  <a:srgbClr val="C00000"/>
                </a:solidFill>
                <a:latin typeface="Bookman Old Style" pitchFamily="18" charset="0"/>
              </a:rPr>
              <a:t>поиска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285860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86644" y="285728"/>
            <a:ext cx="1768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Задание 8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142984"/>
            <a:ext cx="77867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800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1800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1800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sz="18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6" name="Рисунок 5" descr="C:\Users\Toponew-Nbook\Desktop\памятные места города\ЗАДАНИЯ\1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8640"/>
            <a:ext cx="4032448" cy="525658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107504" y="62068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На Стене Славы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написаны слова…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ber_d\Desktop\1580287354_wow7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401050" cy="194421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9512" y="2276872"/>
            <a:ext cx="878497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Bookman Old Style" pitchFamily="18" charset="0"/>
              </a:rPr>
              <a:t>Мы не слышали грохота бомбёжек и звука свистящих пуль, не видели, как гибнут люди на полях сражений или от страшных ран, не знаем, что такое голод…</a:t>
            </a:r>
          </a:p>
          <a:p>
            <a:endParaRPr lang="ru-RU" sz="2000" dirty="0" smtClean="0">
              <a:latin typeface="Bookman Old Style" pitchFamily="18" charset="0"/>
            </a:endParaRPr>
          </a:p>
          <a:p>
            <a:r>
              <a:rPr lang="ru-RU" sz="2000" dirty="0" smtClean="0">
                <a:latin typeface="Bookman Old Style" pitchFamily="18" charset="0"/>
              </a:rPr>
              <a:t>Но мы должны помнить о тех, кто подарил нам мирную жизнь. </a:t>
            </a:r>
          </a:p>
          <a:p>
            <a:r>
              <a:rPr lang="ru-RU" sz="2000" dirty="0" smtClean="0">
                <a:latin typeface="Bookman Old Style" pitchFamily="18" charset="0"/>
              </a:rPr>
              <a:t>В нашем городе -</a:t>
            </a:r>
            <a:r>
              <a:rPr lang="ru-RU" sz="2000" b="1" i="1" dirty="0" smtClean="0">
                <a:solidFill>
                  <a:srgbClr val="008000"/>
                </a:solidFill>
                <a:latin typeface="Bookman Old Style" pitchFamily="18" charset="0"/>
              </a:rPr>
              <a:t>Память в каждом берёзовом листочке. </a:t>
            </a:r>
          </a:p>
          <a:p>
            <a:pPr algn="ctr"/>
            <a:endParaRPr lang="ru-RU" sz="2000" b="1" dirty="0" smtClean="0">
              <a:latin typeface="Bookman Old Style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Мы помним! Мы гордимся! Мы чтим!</a:t>
            </a:r>
          </a:p>
          <a:p>
            <a:endParaRPr lang="ru-RU" b="1" i="1" dirty="0" smtClean="0">
              <a:solidFill>
                <a:srgbClr val="008000"/>
              </a:solidFill>
              <a:latin typeface="Bookman Old Style" pitchFamily="18" charset="0"/>
            </a:endParaRP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Минута молчания…</a:t>
            </a:r>
            <a:endParaRPr lang="ru-RU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ответы</a:t>
            </a:r>
            <a:endParaRPr lang="ru-RU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5918" y="1928802"/>
            <a:ext cx="52806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Задание 1. </a:t>
            </a:r>
          </a:p>
          <a:p>
            <a:pPr algn="ctr"/>
            <a:r>
              <a:rPr lang="ru-RU" dirty="0" smtClean="0">
                <a:latin typeface="Bookman Old Style" pitchFamily="18" charset="0"/>
              </a:rPr>
              <a:t>Всё для фронта, всё для победы!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ответы</a:t>
            </a:r>
            <a:endParaRPr lang="ru-RU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7554" y="2214554"/>
            <a:ext cx="24160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Задание 2. </a:t>
            </a:r>
          </a:p>
          <a:p>
            <a:pPr algn="ctr"/>
            <a:r>
              <a:rPr lang="ru-RU" dirty="0" smtClean="0">
                <a:latin typeface="Bookman Old Style" pitchFamily="18" charset="0"/>
              </a:rPr>
              <a:t>ДК им.Ленина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ответы</a:t>
            </a:r>
            <a:endParaRPr lang="ru-RU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1604" y="1928802"/>
            <a:ext cx="59041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Задание 3. </a:t>
            </a:r>
          </a:p>
          <a:p>
            <a:pPr algn="ctr"/>
            <a:r>
              <a:rPr lang="ru-RU" dirty="0" smtClean="0">
                <a:latin typeface="Bookman Old Style" pitchFamily="18" charset="0"/>
              </a:rPr>
              <a:t>Ленинградский театр юного зрителя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ber_d\Desktop\слайд День Победы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552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12360" y="188640"/>
            <a:ext cx="14510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читать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128" y="764704"/>
            <a:ext cx="78488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Bookman Old Style" pitchFamily="18" charset="0"/>
              </a:rPr>
              <a:t>Более 75 лет назад наша страна вступила в неравный и </a:t>
            </a:r>
          </a:p>
          <a:p>
            <a:r>
              <a:rPr lang="ru-RU" sz="2000" dirty="0" smtClean="0">
                <a:latin typeface="Bookman Old Style" pitchFamily="18" charset="0"/>
              </a:rPr>
              <a:t>смертельный бой с фашистскими захватчиками…</a:t>
            </a:r>
          </a:p>
          <a:p>
            <a:r>
              <a:rPr lang="ru-RU" sz="2000" dirty="0" smtClean="0">
                <a:latin typeface="Bookman Old Style" pitchFamily="18" charset="0"/>
              </a:rPr>
              <a:t>Многие страницы тех героических и одновременно трагических лет военного времени известны благодаря живущим благодарным потомкам.</a:t>
            </a:r>
          </a:p>
          <a:p>
            <a:endParaRPr lang="ru-RU" sz="2000" dirty="0" smtClean="0">
              <a:latin typeface="Bookman Old Style" pitchFamily="18" charset="0"/>
            </a:endParaRPr>
          </a:p>
          <a:p>
            <a:r>
              <a:rPr lang="ru-RU" sz="2000" dirty="0" smtClean="0">
                <a:latin typeface="Bookman Old Style" pitchFamily="18" charset="0"/>
              </a:rPr>
              <a:t>Очень важно помнить о тех, кто подарил нам мирную жизнь. </a:t>
            </a:r>
          </a:p>
          <a:p>
            <a:endParaRPr lang="ru-RU" sz="2000" dirty="0" smtClean="0">
              <a:latin typeface="Bookman Old Style" pitchFamily="18" charset="0"/>
            </a:endParaRPr>
          </a:p>
          <a:p>
            <a:r>
              <a:rPr lang="ru-RU" sz="2000" dirty="0" smtClean="0">
                <a:latin typeface="Bookman Old Style" pitchFamily="18" charset="0"/>
              </a:rPr>
              <a:t>Наш город Березники тоже внёс огромный вклад в Великую Победу... В военные годы молодой уральский город стал городом-заводом и городом-госпиталем.</a:t>
            </a:r>
            <a:endParaRPr lang="ru-RU" sz="20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ответы</a:t>
            </a:r>
            <a:endParaRPr lang="ru-RU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4678" y="2357430"/>
            <a:ext cx="23807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Задание 4. </a:t>
            </a:r>
          </a:p>
          <a:p>
            <a:pPr algn="ctr"/>
            <a:r>
              <a:rPr lang="ru-RU" dirty="0" err="1" smtClean="0">
                <a:latin typeface="Bookman Old Style" pitchFamily="18" charset="0"/>
              </a:rPr>
              <a:t>Красноборова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ответы</a:t>
            </a:r>
            <a:endParaRPr lang="ru-RU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868" y="2000240"/>
            <a:ext cx="19543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Задание 5. </a:t>
            </a:r>
          </a:p>
          <a:p>
            <a:pPr algn="ctr"/>
            <a:r>
              <a:rPr lang="ru-RU" dirty="0" smtClean="0">
                <a:latin typeface="Bookman Old Style" pitchFamily="18" charset="0"/>
              </a:rPr>
              <a:t>10?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ответы</a:t>
            </a:r>
            <a:endParaRPr lang="ru-RU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86116" y="2071678"/>
            <a:ext cx="24561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Задание 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6. </a:t>
            </a:r>
            <a:endParaRPr lang="ru-RU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/>
            <a:r>
              <a:rPr lang="ru-RU" dirty="0" smtClean="0">
                <a:latin typeface="Bookman Old Style" pitchFamily="18" charset="0"/>
              </a:rPr>
              <a:t>Орден Победы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ответы</a:t>
            </a:r>
            <a:endParaRPr lang="ru-RU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728" y="1928802"/>
            <a:ext cx="57864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Задание 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7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.</a:t>
            </a:r>
          </a:p>
          <a:p>
            <a:pPr algn="ctr"/>
            <a:r>
              <a:rPr lang="ru-RU" dirty="0" smtClean="0">
                <a:latin typeface="Bookman Old Style" pitchFamily="18" charset="0"/>
              </a:rPr>
              <a:t>18</a:t>
            </a:r>
            <a:r>
              <a:rPr lang="ru-RU" dirty="0" smtClean="0">
                <a:latin typeface="Bookman Old Style" pitchFamily="18" charset="0"/>
              </a:rPr>
              <a:t> </a:t>
            </a:r>
            <a:endParaRPr lang="ru-RU" dirty="0" smtClean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ответы</a:t>
            </a:r>
            <a:endParaRPr lang="ru-RU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728" y="1928802"/>
            <a:ext cx="54072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Задание 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8. </a:t>
            </a:r>
            <a:endParaRPr lang="ru-RU" i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/>
            <a:r>
              <a:rPr lang="ru-RU" dirty="0" smtClean="0">
                <a:latin typeface="Bookman Old Style" pitchFamily="18" charset="0"/>
              </a:rPr>
              <a:t>Родину защитившим,</a:t>
            </a:r>
          </a:p>
          <a:p>
            <a:r>
              <a:rPr lang="ru-RU" dirty="0" smtClean="0">
                <a:latin typeface="Bookman Old Style" pitchFamily="18" charset="0"/>
              </a:rPr>
              <a:t> мир отстоявшим – вечная </a:t>
            </a:r>
            <a:r>
              <a:rPr lang="ru-RU" u="sng" dirty="0" smtClean="0">
                <a:latin typeface="Bookman Old Style" pitchFamily="18" charset="0"/>
              </a:rPr>
              <a:t>слава!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37951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Объект 1. 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Площадь фронтовиков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							</a:t>
            </a:r>
            <a:endParaRPr lang="ru-RU" sz="2000" i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16390" name="Picture 6" descr="C:\Users\ber_d\Desktop\ploshchad-frontovik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6667500" cy="386715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51520" y="4797152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Монумент на площади Фронтовиков в память о </a:t>
            </a:r>
            <a:r>
              <a:rPr lang="ru-RU" sz="1600" b="1" dirty="0" err="1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березниковцах</a:t>
            </a:r>
            <a:r>
              <a:rPr lang="ru-RU" sz="1600" b="1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, уходивших на фронт с этой площади в годы войны 1941-1945 г.</a:t>
            </a:r>
          </a:p>
          <a:p>
            <a:pPr lvl="0"/>
            <a:endParaRPr lang="ru-RU" sz="1600" b="1" dirty="0" smtClean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12 тысяч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березниковцев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ушло на фронт, вернулось – около 4 тысяч…</a:t>
            </a:r>
          </a:p>
          <a:p>
            <a:pPr lvl="0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17 человек удостоено звания Героя Советского Союза.</a:t>
            </a:r>
          </a:p>
          <a:p>
            <a:pPr lvl="0"/>
            <a:endParaRPr lang="ru-RU" sz="1600" b="1" dirty="0" smtClean="0">
              <a:latin typeface="Bookman Old Style" pitchFamily="18" charset="0"/>
              <a:cs typeface="Times New Roman" pitchFamily="18" charset="0"/>
            </a:endParaRPr>
          </a:p>
          <a:p>
            <a:pPr lvl="0"/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80312" y="620688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читать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51520" y="4797152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600" b="1" dirty="0" smtClean="0">
              <a:latin typeface="Bookman Old Style" pitchFamily="18" charset="0"/>
              <a:cs typeface="Times New Roman" pitchFamily="18" charset="0"/>
            </a:endParaRPr>
          </a:p>
          <a:p>
            <a:pPr lvl="0"/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C:\Users\ber_d\Desktop\Викторины от ШЕйкиной\по памятным местам города\ЗАДАНИЯ\1 зад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4046"/>
            <a:ext cx="5472608" cy="682395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380312" y="404664"/>
            <a:ext cx="1768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Задание 1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667544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Объект 2.  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школа №1 им.Пушкина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							</a:t>
            </a:r>
            <a:endParaRPr lang="ru-RU" sz="2000" i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051176" cy="29809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499992" y="1124744"/>
            <a:ext cx="4343400" cy="4724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latin typeface="Bookman Old Style" pitchFamily="18" charset="0"/>
              </a:rPr>
              <a:t>Во время войны эта школа осталась единственном помещением, использующимся по назначению: работало </a:t>
            </a:r>
            <a:r>
              <a:rPr lang="ru-RU" sz="1600" b="1" dirty="0" smtClean="0">
                <a:latin typeface="Bookman Old Style" pitchFamily="18" charset="0"/>
              </a:rPr>
              <a:t>58 классов</a:t>
            </a:r>
            <a:r>
              <a:rPr lang="ru-RU" sz="1600" dirty="0" smtClean="0">
                <a:latin typeface="Bookman Old Style" pitchFamily="18" charset="0"/>
              </a:rPr>
              <a:t>, обучалось </a:t>
            </a:r>
            <a:r>
              <a:rPr lang="ru-RU" sz="1600" b="1" dirty="0" smtClean="0">
                <a:latin typeface="Bookman Old Style" pitchFamily="18" charset="0"/>
              </a:rPr>
              <a:t>2654 школьника</a:t>
            </a:r>
            <a:r>
              <a:rPr lang="ru-RU" sz="1600" dirty="0" smtClean="0">
                <a:latin typeface="Bookman Old Style" pitchFamily="18" charset="0"/>
              </a:rPr>
              <a:t>.</a:t>
            </a:r>
          </a:p>
          <a:p>
            <a:pPr>
              <a:buNone/>
            </a:pPr>
            <a:r>
              <a:rPr lang="ru-RU" sz="1600" dirty="0" smtClean="0">
                <a:latin typeface="Bookman Old Style" pitchFamily="18" charset="0"/>
              </a:rPr>
              <a:t>В апреле 1943 года при школе открылась неполная средняя школа для переростков, обучающихся без отрыва от производства. </a:t>
            </a:r>
          </a:p>
          <a:p>
            <a:pPr>
              <a:buNone/>
            </a:pPr>
            <a:r>
              <a:rPr lang="ru-RU" sz="1600" dirty="0" smtClean="0">
                <a:latin typeface="Bookman Old Style" pitchFamily="18" charset="0"/>
              </a:rPr>
              <a:t>1942-1945 г.г. – учащиеся школы № 1 работали в колхозе.</a:t>
            </a:r>
          </a:p>
          <a:p>
            <a:pPr>
              <a:buNone/>
            </a:pPr>
            <a:r>
              <a:rPr lang="ru-RU" sz="1600" dirty="0" smtClean="0">
                <a:latin typeface="Bookman Old Style" pitchFamily="18" charset="0"/>
              </a:rPr>
              <a:t>Учителя и учащиеся шефствовали над госпиталями, занимались сбором средств в фонд обороны и города Сталинграда, за что удостоены благодарностью от Сталина И.В.</a:t>
            </a:r>
            <a:endParaRPr lang="ru-RU" sz="1600" dirty="0"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5288340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600" b="1" dirty="0" smtClean="0"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latin typeface="Bookman Old Style" pitchFamily="18" charset="0"/>
              <a:cs typeface="Times New Roman" pitchFamily="18" charset="0"/>
            </a:endParaRPr>
          </a:p>
          <a:p>
            <a:pPr lvl="0"/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80312" y="620688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читать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6" name="Picture 6" descr="http://photos.wikimapia.org/p/00/01/13/32/29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4104456" cy="307834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37951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Объект 3. 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Эвакогоспитали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							</a:t>
            </a:r>
            <a:endParaRPr lang="ru-RU" sz="2000" i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3933056"/>
            <a:ext cx="84969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Bookman Old Style" pitchFamily="18" charset="0"/>
            </a:endParaRPr>
          </a:p>
          <a:p>
            <a:r>
              <a:rPr lang="ru-RU" sz="1600" b="1" dirty="0" smtClean="0">
                <a:latin typeface="Bookman Old Style" pitchFamily="18" charset="0"/>
              </a:rPr>
              <a:t>Здание хирургического корпуса, где располагался головной госпиталь </a:t>
            </a:r>
          </a:p>
          <a:p>
            <a:r>
              <a:rPr lang="ru-RU" sz="1600" b="1" dirty="0" smtClean="0">
                <a:latin typeface="Bookman Old Style" pitchFamily="18" charset="0"/>
              </a:rPr>
              <a:t>№ 3143 (в данное время - корпус № 2 городской больницы)</a:t>
            </a:r>
          </a:p>
          <a:p>
            <a:endParaRPr lang="ru-RU" sz="1600" dirty="0" smtClean="0"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В годы войны </a:t>
            </a:r>
            <a:r>
              <a:rPr lang="ru-RU" sz="1600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мед.учреждения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работали с огромным напряжением сил. Десятки тысяч эвакуированных в 1942 году принесли вспышку сыпного тифа, дизентерии и туберкулёза. Росло число больных дистрофией (истощение). За самоотверженный труд в годы войны более 200 медиков награждены орденами и медалями</a:t>
            </a:r>
          </a:p>
          <a:p>
            <a:pPr lvl="0"/>
            <a:endParaRPr lang="ru-RU" sz="1600" b="1" dirty="0" smtClean="0">
              <a:latin typeface="Bookman Old Style" pitchFamily="18" charset="0"/>
              <a:cs typeface="Times New Roman" pitchFamily="18" charset="0"/>
            </a:endParaRPr>
          </a:p>
          <a:p>
            <a:pPr lvl="0"/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80312" y="620688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читать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2051" name="Picture 3" descr="C:\Users\ber_d\Desktop\49_big.jpg"/>
          <p:cNvPicPr>
            <a:picLocks noChangeAspect="1" noChangeArrowheads="1"/>
          </p:cNvPicPr>
          <p:nvPr/>
        </p:nvPicPr>
        <p:blipFill>
          <a:blip r:embed="rId2" cstate="print"/>
          <a:srcRect b="19423"/>
          <a:stretch>
            <a:fillRect/>
          </a:stretch>
        </p:blipFill>
        <p:spPr bwMode="auto">
          <a:xfrm>
            <a:off x="395536" y="836712"/>
            <a:ext cx="4170409" cy="2520280"/>
          </a:xfrm>
          <a:prstGeom prst="rect">
            <a:avLst/>
          </a:prstGeom>
          <a:noFill/>
        </p:spPr>
      </p:pic>
      <p:pic>
        <p:nvPicPr>
          <p:cNvPr id="2052" name="Picture 4" descr="C:\Users\ber_d\Desktop\72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196752"/>
            <a:ext cx="3672408" cy="2754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37951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Объект 4. 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Эвакогоспитали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							</a:t>
            </a:r>
            <a:endParaRPr lang="ru-RU" sz="2000" i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3933056"/>
            <a:ext cx="84969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Bookman Old Style" pitchFamily="18" charset="0"/>
            </a:endParaRPr>
          </a:p>
          <a:p>
            <a:r>
              <a:rPr lang="ru-RU" sz="1600" b="1" dirty="0" smtClean="0">
                <a:latin typeface="Bookman Old Style" pitchFamily="18" charset="0"/>
              </a:rPr>
              <a:t>Здание школы № 2. Мемориальная доска (у входа слева) в память о госпитале № 3129, расположенном в школе в годы войны </a:t>
            </a:r>
            <a:r>
              <a:rPr lang="ru-RU" sz="1600" dirty="0" smtClean="0">
                <a:latin typeface="Bookman Old Style" pitchFamily="18" charset="0"/>
              </a:rPr>
              <a:t>(</a:t>
            </a:r>
            <a:r>
              <a:rPr lang="ru-RU" sz="1600" dirty="0" err="1" smtClean="0">
                <a:latin typeface="Bookman Old Style" pitchFamily="18" charset="0"/>
              </a:rPr>
              <a:t>авт.В.П.Шека</a:t>
            </a:r>
            <a:r>
              <a:rPr lang="ru-RU" sz="1600" dirty="0" smtClean="0">
                <a:latin typeface="Bookman Old Style" pitchFamily="18" charset="0"/>
              </a:rPr>
              <a:t>)</a:t>
            </a:r>
          </a:p>
          <a:p>
            <a:endParaRPr lang="ru-RU" sz="1600" dirty="0" smtClean="0"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За годы войны в стенах госпиталя было проведено 5 000 операций, поступило до 7 000 бойцов, 75% были поставлены в строй, 0,6% от всех раненых умерли от ран. Бойцы, которые оставались жить в городе, получали профессии и работали на предприятиях, выпуская военную продукцию.</a:t>
            </a:r>
          </a:p>
          <a:p>
            <a:pPr lvl="0"/>
            <a:endParaRPr lang="ru-RU" sz="1600" b="1" dirty="0" smtClean="0">
              <a:latin typeface="Bookman Old Style" pitchFamily="18" charset="0"/>
              <a:cs typeface="Times New Roman" pitchFamily="18" charset="0"/>
            </a:endParaRPr>
          </a:p>
          <a:p>
            <a:pPr lvl="0"/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24328" y="188640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читать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22530" name="Picture 2" descr="https://berezniki.spravka-region.ru/places/shkoli/shkola-%202-g-berezniki-2633/0.jpg"/>
          <p:cNvPicPr>
            <a:picLocks noChangeAspect="1" noChangeArrowheads="1"/>
          </p:cNvPicPr>
          <p:nvPr/>
        </p:nvPicPr>
        <p:blipFill>
          <a:blip r:embed="rId2" cstate="print"/>
          <a:srcRect l="5447" t="7421" r="2417" b="15336"/>
          <a:stretch>
            <a:fillRect/>
          </a:stretch>
        </p:blipFill>
        <p:spPr bwMode="auto">
          <a:xfrm>
            <a:off x="611560" y="1052736"/>
            <a:ext cx="5112568" cy="3080650"/>
          </a:xfrm>
          <a:prstGeom prst="rect">
            <a:avLst/>
          </a:prstGeom>
          <a:noFill/>
        </p:spPr>
      </p:pic>
      <p:pic>
        <p:nvPicPr>
          <p:cNvPr id="22534" name="Picture 6" descr="C:\Users\ber_d\Desktop\309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5580" y="620688"/>
            <a:ext cx="3262465" cy="2448272"/>
          </a:xfrm>
          <a:prstGeom prst="rect">
            <a:avLst/>
          </a:prstGeom>
          <a:noFill/>
        </p:spPr>
      </p:pic>
      <p:pic>
        <p:nvPicPr>
          <p:cNvPr id="10" name="Picture 2" descr="C:\Users\ber_d\Desktop\фото ЭГ на школе 2.jpg"/>
          <p:cNvPicPr>
            <a:picLocks noChangeAspect="1" noChangeArrowheads="1"/>
          </p:cNvPicPr>
          <p:nvPr/>
        </p:nvPicPr>
        <p:blipFill>
          <a:blip r:embed="rId4" cstate="print"/>
          <a:srcRect l="5642" t="6300" r="6348" b="4241"/>
          <a:stretch>
            <a:fillRect/>
          </a:stretch>
        </p:blipFill>
        <p:spPr bwMode="auto">
          <a:xfrm>
            <a:off x="107504" y="692696"/>
            <a:ext cx="2102430" cy="1913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37951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Объект 5. </a:t>
            </a:r>
            <a:r>
              <a:rPr lang="ru-RU" sz="2200" b="1" dirty="0" smtClean="0">
                <a:solidFill>
                  <a:srgbClr val="C00000"/>
                </a:solidFill>
                <a:latin typeface="Bookman Old Style" pitchFamily="18" charset="0"/>
              </a:rPr>
              <a:t>центральная площадь города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							</a:t>
            </a:r>
            <a:endParaRPr lang="ru-RU" sz="2000" i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3933056"/>
            <a:ext cx="84969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Bookman Old Style" pitchFamily="18" charset="0"/>
            </a:endParaRPr>
          </a:p>
          <a:p>
            <a:r>
              <a:rPr lang="ru-RU" sz="1600" b="1" dirty="0" smtClean="0">
                <a:latin typeface="Bookman Old Style" pitchFamily="18" charset="0"/>
              </a:rPr>
              <a:t>Центральная площадь города</a:t>
            </a:r>
            <a:endParaRPr lang="ru-RU" sz="1600" dirty="0" smtClean="0">
              <a:latin typeface="Bookman Old Style" pitchFamily="18" charset="0"/>
            </a:endParaRPr>
          </a:p>
          <a:p>
            <a:endParaRPr lang="ru-RU" sz="1600" dirty="0" smtClean="0">
              <a:latin typeface="Bookman Old Style" pitchFamily="18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Центральной площадью города считалось пространство перед кинотеатром «Авангард». 7 ноября и 1 мая здесь проходили демонстрации трудящихся и городские митинги. В праздничные дни площадь украшали трибуна, флаги, лозунги.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Рядом с центральной площадью (ул.Сталина – Ленина, д.42) в 1942 году была открыта Городская Доска почёта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(авт. Л.А.Старков)</a:t>
            </a:r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latin typeface="Bookman Old Style" pitchFamily="18" charset="0"/>
              <a:cs typeface="Times New Roman" pitchFamily="18" charset="0"/>
            </a:endParaRPr>
          </a:p>
          <a:p>
            <a:pPr lvl="0"/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80312" y="620688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читать</a:t>
            </a:r>
            <a:endParaRPr lang="ru-RU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9217" name="Picture 1" descr="C:\Users\ber_d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3"/>
            <a:ext cx="4533654" cy="33160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772</TotalTime>
  <Words>1091</Words>
  <Application>Microsoft Office PowerPoint</Application>
  <PresentationFormat>Экран (4:3)</PresentationFormat>
  <Paragraphs>252</Paragraphs>
  <Slides>34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Трек</vt:lpstr>
      <vt:lpstr>Всеволодо-</vt:lpstr>
      <vt:lpstr>       2020-й — Год памяти и славы   Цель его проведения — сохранение исторической  памяти и празднование 75-летия Победы в Великой  Отечественной войне. *** Экскурсия          необычная…    </vt:lpstr>
      <vt:lpstr>Слайд 3</vt:lpstr>
      <vt:lpstr>    Объект 1. Площадь фронтовиков           </vt:lpstr>
      <vt:lpstr>Слайд 5</vt:lpstr>
      <vt:lpstr>    Объект 2.  школа №1 им.Пушкина           </vt:lpstr>
      <vt:lpstr>    Объект 3. Эвакогоспитали            </vt:lpstr>
      <vt:lpstr>    Объект 4. Эвакогоспитали           </vt:lpstr>
      <vt:lpstr>    Объект 5. центральная площадь города           </vt:lpstr>
      <vt:lpstr>    Объект 6. кинотеатр «Авангард»           </vt:lpstr>
      <vt:lpstr>    Объект 6. транспорт           </vt:lpstr>
      <vt:lpstr>    Объект 8. транспорт           </vt:lpstr>
      <vt:lpstr>Объект 9. городской цирк</vt:lpstr>
      <vt:lpstr> </vt:lpstr>
      <vt:lpstr>    Объект 10. Культурно-спортивный центр «АЗОТ» (Дворец им.ленина)           </vt:lpstr>
      <vt:lpstr> </vt:lpstr>
      <vt:lpstr>    Объект 11.  ленинградский Театр юного зрителя (ТЮЗ)           </vt:lpstr>
      <vt:lpstr> </vt:lpstr>
      <vt:lpstr> Объект 12. Мемориальная доска в память  о а.красноборове </vt:lpstr>
      <vt:lpstr>    Объект 13. Музей удтк           </vt:lpstr>
      <vt:lpstr> </vt:lpstr>
      <vt:lpstr>    Объект 14. Мемориал победы           </vt:lpstr>
      <vt:lpstr>Слайд 23</vt:lpstr>
      <vt:lpstr>Слайд 24</vt:lpstr>
      <vt:lpstr> </vt:lpstr>
      <vt:lpstr>Слайд 26</vt:lpstr>
      <vt:lpstr>ответы</vt:lpstr>
      <vt:lpstr>ответы</vt:lpstr>
      <vt:lpstr>ответы</vt:lpstr>
      <vt:lpstr>ответы</vt:lpstr>
      <vt:lpstr>ответы</vt:lpstr>
      <vt:lpstr>ответы</vt:lpstr>
      <vt:lpstr>ответы</vt:lpstr>
      <vt:lpstr>ответы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</dc:creator>
  <cp:lastModifiedBy>Софья</cp:lastModifiedBy>
  <cp:revision>123</cp:revision>
  <dcterms:created xsi:type="dcterms:W3CDTF">2011-09-03T15:13:48Z</dcterms:created>
  <dcterms:modified xsi:type="dcterms:W3CDTF">2020-06-04T11:38:28Z</dcterms:modified>
</cp:coreProperties>
</file>