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sldIdLst>
    <p:sldId id="256" r:id="rId2"/>
    <p:sldId id="346" r:id="rId3"/>
    <p:sldId id="336" r:id="rId4"/>
    <p:sldId id="262" r:id="rId5"/>
    <p:sldId id="295" r:id="rId6"/>
    <p:sldId id="341" r:id="rId7"/>
    <p:sldId id="353" r:id="rId8"/>
    <p:sldId id="347" r:id="rId9"/>
    <p:sldId id="348" r:id="rId10"/>
    <p:sldId id="375" r:id="rId11"/>
    <p:sldId id="376" r:id="rId12"/>
    <p:sldId id="377" r:id="rId13"/>
    <p:sldId id="378" r:id="rId14"/>
    <p:sldId id="350" r:id="rId15"/>
    <p:sldId id="349" r:id="rId16"/>
    <p:sldId id="356" r:id="rId17"/>
    <p:sldId id="379" r:id="rId18"/>
    <p:sldId id="380" r:id="rId19"/>
    <p:sldId id="381" r:id="rId20"/>
    <p:sldId id="339" r:id="rId21"/>
    <p:sldId id="265" r:id="rId22"/>
    <p:sldId id="351" r:id="rId23"/>
    <p:sldId id="352" r:id="rId24"/>
    <p:sldId id="383" r:id="rId25"/>
    <p:sldId id="384" r:id="rId26"/>
    <p:sldId id="385" r:id="rId27"/>
    <p:sldId id="386" r:id="rId28"/>
    <p:sldId id="338" r:id="rId29"/>
    <p:sldId id="345" r:id="rId30"/>
    <p:sldId id="342" r:id="rId31"/>
    <p:sldId id="357" r:id="rId32"/>
    <p:sldId id="387" r:id="rId33"/>
    <p:sldId id="388" r:id="rId34"/>
    <p:sldId id="361" r:id="rId35"/>
    <p:sldId id="362" r:id="rId36"/>
    <p:sldId id="360" r:id="rId37"/>
    <p:sldId id="368" r:id="rId38"/>
    <p:sldId id="366" r:id="rId39"/>
    <p:sldId id="367" r:id="rId40"/>
    <p:sldId id="359" r:id="rId41"/>
    <p:sldId id="364" r:id="rId42"/>
    <p:sldId id="358" r:id="rId43"/>
    <p:sldId id="363" r:id="rId44"/>
    <p:sldId id="389" r:id="rId45"/>
    <p:sldId id="390" r:id="rId46"/>
    <p:sldId id="365" r:id="rId47"/>
    <p:sldId id="276" r:id="rId4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8" autoAdjust="0"/>
    <p:restoredTop sz="94525" autoAdjust="0"/>
  </p:normalViewPr>
  <p:slideViewPr>
    <p:cSldViewPr>
      <p:cViewPr varScale="1">
        <p:scale>
          <a:sx n="67" d="100"/>
          <a:sy n="67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Охват детей</a:t>
            </a:r>
            <a:r>
              <a:rPr lang="ru-RU" baseline="0" dirty="0" smtClean="0"/>
              <a:t>  5-9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774</c:v>
                </c:pt>
                <c:pt idx="1">
                  <c:v>948</c:v>
                </c:pt>
                <c:pt idx="2">
                  <c:v>1038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68864"/>
        <c:axId val="66070400"/>
      </c:barChart>
      <c:catAx>
        <c:axId val="6606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070400"/>
        <c:crosses val="autoZero"/>
        <c:auto val="1"/>
        <c:lblAlgn val="ctr"/>
        <c:lblOffset val="100"/>
        <c:noMultiLvlLbl val="0"/>
      </c:catAx>
      <c:valAx>
        <c:axId val="6607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6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D0EBC-38FD-4794-BE67-A0EFF60CD95E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8BD8F-3848-4F20-9F8E-050F70612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0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BD8F-3848-4F20-9F8E-050F7061288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D29634E-72D9-441F-9A40-5356A76B85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850"/>
            <a:ext cx="7696200" cy="12414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324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32258-F417-41A5-B086-5456DDF2F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0955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341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152D1-D009-49B9-9B65-D84494C80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066800"/>
            <a:ext cx="8229600" cy="5257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86538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86538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86538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37C713AA-6EEB-459F-ACB7-11548E00D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4162B-EDFD-46B7-A175-5C9757019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7DD0E-6947-4685-841C-6AAB2F1D04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FBCEF-B01D-4AAA-8345-BCFD32819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FB4A6-DF58-42F1-9F93-B782CC22C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E156-5E5C-4D5E-BB7D-A0E808CC8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811FA-7C81-4D5B-B1DA-CB0FD0F1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C353-EBE3-4FF4-900E-9761B5EA4F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2F230-9D25-4223-8603-60CBEB99A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AutoShape 43"/>
          <p:cNvSpPr>
            <a:spLocks noChangeArrowheads="1"/>
          </p:cNvSpPr>
          <p:nvPr/>
        </p:nvSpPr>
        <p:spPr bwMode="white">
          <a:xfrm>
            <a:off x="239713" y="773113"/>
            <a:ext cx="8653462" cy="5780087"/>
          </a:xfrm>
          <a:prstGeom prst="roundRect">
            <a:avLst>
              <a:gd name="adj" fmla="val 6648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304800" y="838200"/>
            <a:ext cx="8534400" cy="5649913"/>
          </a:xfrm>
          <a:prstGeom prst="roundRect">
            <a:avLst>
              <a:gd name="adj" fmla="val 6250"/>
            </a:avLst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1635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4683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7731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653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6538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653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CFEBB0-AB11-4DF4-83F7-D810DB75A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620000" cy="56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ber_ddute@mail.r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643050"/>
            <a:ext cx="8606760" cy="1857388"/>
          </a:xfrm>
          <a:noFill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Реализация Программы развития учреждения </a:t>
            </a:r>
            <a:br>
              <a:rPr lang="ru-RU" sz="4000" b="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2018-2020 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gray">
          <a:xfrm>
            <a:off x="2843808" y="1124744"/>
            <a:ext cx="5303838" cy="806450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7231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МАУ ДО «Дом детского и юношеского туризма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 экскурсий»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Е.И. Лузина,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директор МАУ ДО ДДЮТЭ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447856" cy="563563"/>
          </a:xfrm>
        </p:spPr>
        <p:txBody>
          <a:bodyPr/>
          <a:lstStyle/>
          <a:p>
            <a:r>
              <a:rPr lang="ru-RU" dirty="0" smtClean="0"/>
              <a:t>Проект «Школа для профессионалов»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0668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в профессиональных конкурсах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26506"/>
              </p:ext>
            </p:extLst>
          </p:nvPr>
        </p:nvGraphicFramePr>
        <p:xfrm>
          <a:off x="755576" y="1772816"/>
          <a:ext cx="7488831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9730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</a:t>
                      </a:r>
                      <a:endParaRPr lang="ru-RU" sz="2400" dirty="0"/>
                    </a:p>
                  </a:txBody>
                  <a:tcPr/>
                </a:tc>
              </a:tr>
              <a:tr h="875773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 конкурса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 конкурса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 конкурсов</a:t>
                      </a:r>
                      <a:endParaRPr lang="ru-RU" b="1" dirty="0"/>
                    </a:p>
                  </a:txBody>
                  <a:tcPr/>
                </a:tc>
              </a:tr>
              <a:tr h="875773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6 участников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 участников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 участника</a:t>
                      </a:r>
                      <a:endParaRPr lang="ru-RU" b="1" dirty="0"/>
                    </a:p>
                  </a:txBody>
                  <a:tcPr/>
                </a:tc>
              </a:tr>
              <a:tr h="875773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 призера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 призера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 призера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9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447856" cy="563563"/>
          </a:xfrm>
        </p:spPr>
        <p:txBody>
          <a:bodyPr/>
          <a:lstStyle/>
          <a:p>
            <a:r>
              <a:rPr lang="ru-RU" dirty="0" smtClean="0"/>
              <a:t>Проект «Школа для профессионалов»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Аттестация педагогических кадров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Основные педагоги –				16 человек</a:t>
            </a:r>
          </a:p>
          <a:p>
            <a:pPr marL="0" indent="0">
              <a:buNone/>
            </a:pPr>
            <a:r>
              <a:rPr lang="ru-RU" sz="2200" b="1" dirty="0" smtClean="0"/>
              <a:t>Аттестованы на 1 и высшую категорию -	</a:t>
            </a:r>
            <a:r>
              <a:rPr lang="ru-RU" sz="2200" b="1" dirty="0" smtClean="0">
                <a:solidFill>
                  <a:srgbClr val="FF0000"/>
                </a:solidFill>
              </a:rPr>
              <a:t>10 человек</a:t>
            </a:r>
          </a:p>
          <a:p>
            <a:pPr marL="0" indent="0">
              <a:buNone/>
            </a:pPr>
            <a:r>
              <a:rPr lang="ru-RU" sz="2200" b="1" dirty="0" smtClean="0"/>
              <a:t>Аттестованы на СЗД -				</a:t>
            </a:r>
            <a:r>
              <a:rPr lang="ru-RU" sz="2200" b="1" dirty="0" smtClean="0">
                <a:solidFill>
                  <a:srgbClr val="FF0000"/>
                </a:solidFill>
              </a:rPr>
              <a:t>2 человека</a:t>
            </a:r>
          </a:p>
          <a:p>
            <a:pPr marL="0" indent="0">
              <a:buNone/>
            </a:pPr>
            <a:r>
              <a:rPr lang="ru-RU" sz="2200" b="1" dirty="0" smtClean="0"/>
              <a:t>Не подлежат аттестации в 2019 году -		4 человека		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Индивидуальные программы саморазвития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ru-RU" sz="2200" dirty="0" smtClean="0"/>
              <a:t>	</a:t>
            </a:r>
            <a:r>
              <a:rPr lang="ru-RU" sz="2200" dirty="0" err="1" smtClean="0"/>
              <a:t>Пупырева</a:t>
            </a:r>
            <a:r>
              <a:rPr lang="ru-RU" sz="2200" dirty="0" smtClean="0"/>
              <a:t> Е.В., педагог доп. образования</a:t>
            </a:r>
          </a:p>
          <a:p>
            <a:pPr marL="400050" lvl="1" indent="0">
              <a:buNone/>
            </a:pPr>
            <a:r>
              <a:rPr lang="ru-RU" sz="2200" dirty="0" smtClean="0"/>
              <a:t>	</a:t>
            </a:r>
            <a:r>
              <a:rPr lang="ru-RU" sz="2200" dirty="0" err="1" smtClean="0"/>
              <a:t>Чертанов</a:t>
            </a:r>
            <a:r>
              <a:rPr lang="ru-RU" sz="2200" dirty="0" smtClean="0"/>
              <a:t> В.К., педагог доп. образования</a:t>
            </a:r>
          </a:p>
          <a:p>
            <a:pPr marL="400050" lvl="1" indent="0">
              <a:buNone/>
            </a:pPr>
            <a:r>
              <a:rPr lang="ru-RU" sz="2200" dirty="0" smtClean="0"/>
              <a:t>	</a:t>
            </a:r>
            <a:r>
              <a:rPr lang="ru-RU" sz="2200" dirty="0" err="1" smtClean="0"/>
              <a:t>Буторин</a:t>
            </a:r>
            <a:r>
              <a:rPr lang="ru-RU" sz="2200" dirty="0" smtClean="0"/>
              <a:t> В.Б., педагог доп. </a:t>
            </a:r>
            <a:r>
              <a:rPr lang="ru-RU" sz="2200" dirty="0"/>
              <a:t>о</a:t>
            </a:r>
            <a:r>
              <a:rPr lang="ru-RU" sz="2200" dirty="0" smtClean="0"/>
              <a:t>бразования</a:t>
            </a:r>
          </a:p>
          <a:p>
            <a:pPr marL="400050" lvl="1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Шейкина Ю.И.- педагог доп. образования</a:t>
            </a:r>
            <a:endParaRPr lang="ru-RU" sz="2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447856" cy="563563"/>
          </a:xfrm>
        </p:spPr>
        <p:txBody>
          <a:bodyPr/>
          <a:lstStyle/>
          <a:p>
            <a:r>
              <a:rPr lang="ru-RU" dirty="0" smtClean="0"/>
              <a:t>Проект «Школа для профессионалов»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Мероприятия по повышению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психолого-педагогических компетенций педагогов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Количество участников -	</a:t>
            </a:r>
            <a:r>
              <a:rPr lang="ru-RU" sz="2000" b="1" dirty="0" smtClean="0">
                <a:solidFill>
                  <a:srgbClr val="FF0000"/>
                </a:solidFill>
              </a:rPr>
              <a:t>16 педагогов </a:t>
            </a:r>
          </a:p>
          <a:p>
            <a:pPr marL="0" indent="0">
              <a:buNone/>
            </a:pPr>
            <a:r>
              <a:rPr lang="ru-RU" sz="2000" b="1" dirty="0" smtClean="0"/>
              <a:t>Формы проведения:		психотренинг</a:t>
            </a:r>
          </a:p>
          <a:p>
            <a:pPr marL="0" indent="0"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			мастер-класс</a:t>
            </a:r>
          </a:p>
          <a:p>
            <a:pPr marL="0" indent="0"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			презентация </a:t>
            </a:r>
          </a:p>
          <a:p>
            <a:pPr marL="0" indent="0"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			курсовая подготовка</a:t>
            </a:r>
          </a:p>
          <a:p>
            <a:pPr marL="0" indent="0">
              <a:buNone/>
            </a:pPr>
            <a:r>
              <a:rPr lang="ru-RU" sz="2200" b="1" dirty="0" smtClean="0"/>
              <a:t>	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Курсовая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подготовка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переподготовка</a:t>
            </a:r>
            <a:endParaRPr lang="ru-RU" sz="2200" dirty="0"/>
          </a:p>
          <a:p>
            <a:pPr marL="0" indent="0">
              <a:buNone/>
            </a:pPr>
            <a:r>
              <a:rPr lang="ru-RU" sz="2000" b="1" dirty="0"/>
              <a:t>КПК </a:t>
            </a:r>
            <a:r>
              <a:rPr lang="ru-RU" sz="2000" b="1" dirty="0" smtClean="0"/>
              <a:t>руководителей -					2 чел.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КПК по оказанию первой </a:t>
            </a:r>
            <a:r>
              <a:rPr lang="ru-RU" sz="2000" b="1" dirty="0" smtClean="0"/>
              <a:t>помощи - 			16 чел.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Профессиональная переподготовка </a:t>
            </a:r>
            <a:r>
              <a:rPr lang="ru-RU" sz="2000" b="1" dirty="0" smtClean="0"/>
              <a:t>ПДО -		4 чел.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Судейская </a:t>
            </a:r>
            <a:r>
              <a:rPr lang="ru-RU" sz="2000" b="1" dirty="0" smtClean="0"/>
              <a:t>переподготовка - 			4 чел.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Психолого-педагогические курсы и по работе с </a:t>
            </a:r>
            <a:r>
              <a:rPr lang="ru-RU" sz="2000" b="1" dirty="0" smtClean="0"/>
              <a:t>ОВЗ – 3 чел.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Другие	-						8 чел.						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8159824" cy="563563"/>
          </a:xfrm>
        </p:spPr>
        <p:txBody>
          <a:bodyPr/>
          <a:lstStyle/>
          <a:p>
            <a:r>
              <a:rPr lang="ru-RU" dirty="0" smtClean="0"/>
              <a:t>Проект «Школа для профессионалов»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>
            <a:off x="1447800" y="19812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2CA9D0"/>
              </a:gs>
              <a:gs pos="100000">
                <a:srgbClr val="058089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gray">
          <a:xfrm>
            <a:off x="1065312" y="4047728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gray">
          <a:xfrm rot="20827004">
            <a:off x="3833606" y="5509022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gray">
          <a:xfrm rot="20827004">
            <a:off x="2105518" y="4915841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002219" y="3140968"/>
            <a:ext cx="1268975" cy="1335855"/>
            <a:chOff x="732" y="2112"/>
            <a:chExt cx="842" cy="860"/>
          </a:xfrm>
        </p:grpSpPr>
        <p:sp>
          <p:nvSpPr>
            <p:cNvPr id="11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gray">
            <a:xfrm>
              <a:off x="884" y="2348"/>
              <a:ext cx="55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ИПС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15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val 47"/>
          <p:cNvSpPr>
            <a:spLocks noChangeArrowheads="1"/>
          </p:cNvSpPr>
          <p:nvPr/>
        </p:nvSpPr>
        <p:spPr bwMode="gray">
          <a:xfrm>
            <a:off x="1524000" y="260667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48"/>
          <p:cNvSpPr>
            <a:spLocks noChangeArrowheads="1"/>
          </p:cNvSpPr>
          <p:nvPr/>
        </p:nvSpPr>
        <p:spPr bwMode="gray">
          <a:xfrm>
            <a:off x="1600200" y="200025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gray">
          <a:xfrm>
            <a:off x="1612900" y="200501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50"/>
          <p:cNvSpPr>
            <a:spLocks noChangeArrowheads="1"/>
          </p:cNvSpPr>
          <p:nvPr/>
        </p:nvSpPr>
        <p:spPr bwMode="gray">
          <a:xfrm>
            <a:off x="1624013" y="2016125"/>
            <a:ext cx="950912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gray">
          <a:xfrm>
            <a:off x="1677988" y="204152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gray">
          <a:xfrm>
            <a:off x="1307619" y="2204864"/>
            <a:ext cx="1629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Аттестовано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75%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gray">
          <a:xfrm>
            <a:off x="2790825" y="207645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54"/>
          <p:cNvSpPr>
            <a:spLocks noChangeArrowheads="1"/>
          </p:cNvSpPr>
          <p:nvPr/>
        </p:nvSpPr>
        <p:spPr bwMode="gray">
          <a:xfrm>
            <a:off x="2913063" y="154305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55"/>
          <p:cNvSpPr>
            <a:spLocks noChangeArrowheads="1"/>
          </p:cNvSpPr>
          <p:nvPr/>
        </p:nvSpPr>
        <p:spPr bwMode="gray">
          <a:xfrm>
            <a:off x="2922588" y="154622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56"/>
          <p:cNvSpPr>
            <a:spLocks noChangeArrowheads="1"/>
          </p:cNvSpPr>
          <p:nvPr/>
        </p:nvSpPr>
        <p:spPr bwMode="gray">
          <a:xfrm>
            <a:off x="2928938" y="1552575"/>
            <a:ext cx="633412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gray">
          <a:xfrm>
            <a:off x="2965450" y="1571625"/>
            <a:ext cx="563563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gray">
          <a:xfrm>
            <a:off x="2624599" y="1556792"/>
            <a:ext cx="12643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Участников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конкурсов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70%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1948904" y="4003774"/>
            <a:ext cx="1523097" cy="1441450"/>
            <a:chOff x="671" y="2112"/>
            <a:chExt cx="935" cy="860"/>
          </a:xfrm>
        </p:grpSpPr>
        <p:sp>
          <p:nvSpPr>
            <p:cNvPr id="29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45"/>
            <p:cNvSpPr>
              <a:spLocks noChangeArrowheads="1"/>
            </p:cNvSpPr>
            <p:nvPr/>
          </p:nvSpPr>
          <p:spPr bwMode="gray">
            <a:xfrm>
              <a:off x="791" y="2125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gray">
            <a:xfrm>
              <a:off x="671" y="2285"/>
              <a:ext cx="935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Повышение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психолого-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педагогических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компетенций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100%</a:t>
              </a:r>
              <a:endPara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4" y="4438997"/>
            <a:ext cx="1513706" cy="15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3908"/>
            <a:ext cx="3682303" cy="141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796136" y="11967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2082334"/>
            <a:ext cx="109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68,7%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7281" y="5589240"/>
            <a:ext cx="109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94,4%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1800" y="5250686"/>
            <a:ext cx="109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100%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63688" y="3954542"/>
            <a:ext cx="109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4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4647" y="2780298"/>
            <a:ext cx="109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75%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76256" y="17008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на 01.12.2019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3563"/>
          </a:xfrm>
        </p:spPr>
        <p:txBody>
          <a:bodyPr/>
          <a:lstStyle/>
          <a:p>
            <a:pPr algn="r"/>
            <a:r>
              <a:rPr lang="ru-RU" dirty="0" smtClean="0"/>
              <a:t>Проект «В объективе внимания -подросток»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Цель проекта: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обновление и расширение спектра реализуемых в учреждении дополнительных общеразвивающих программ и образовательных проектов, обеспечение их соответствия современным требованиям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Социальный эффект проекта: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увеличение количества востребованных программ для подростков 5-9 классов; увеличение охвата данной категории учащихся программами ДДЮТЭ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</a:p>
          <a:p>
            <a:pPr>
              <a:buFontTx/>
              <a:buChar char="-"/>
            </a:pPr>
            <a:r>
              <a:rPr lang="ru-RU" sz="2400" dirty="0" smtClean="0"/>
              <a:t>Произвести оценку соответствия дополнительных общеразвивающих программ современным требованиям;</a:t>
            </a:r>
          </a:p>
          <a:p>
            <a:pPr>
              <a:buFontTx/>
              <a:buChar char="-"/>
            </a:pPr>
            <a:r>
              <a:rPr lang="ru-RU" sz="2400" dirty="0" smtClean="0"/>
              <a:t>Осуществить мониторинг востребованности программ ДДЮТЭ у подростков 5-9 классов;</a:t>
            </a:r>
          </a:p>
          <a:p>
            <a:pPr>
              <a:buFontTx/>
              <a:buChar char="-"/>
            </a:pPr>
            <a:r>
              <a:rPr lang="ru-RU" sz="2400" dirty="0" smtClean="0"/>
              <a:t>Создать новые и скорректировать имеющиеся программы с учетом интересов данной категории;</a:t>
            </a:r>
          </a:p>
          <a:p>
            <a:pPr>
              <a:buFontTx/>
              <a:buChar char="-"/>
            </a:pPr>
            <a:r>
              <a:rPr lang="ru-RU" sz="2400" dirty="0"/>
              <a:t>Пропагандировать программы и объединения ДДЮТЭ среди учащихся 5-9 </a:t>
            </a:r>
            <a:r>
              <a:rPr lang="ru-RU" sz="2400" dirty="0" smtClean="0"/>
              <a:t>классов;</a:t>
            </a:r>
          </a:p>
          <a:p>
            <a:pPr>
              <a:buFontTx/>
              <a:buChar char="-"/>
            </a:pPr>
            <a:r>
              <a:rPr lang="ru-RU" sz="2400" dirty="0" smtClean="0"/>
              <a:t>Запустить систему мониторинга качества реализации программ на основе внешней и внутренней оценки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Проект «В объективе внимания -подросток»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9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248400" y="3200400"/>
            <a:ext cx="2140024" cy="30369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480385" y="3200400"/>
            <a:ext cx="2387759" cy="30369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716360" y="3200400"/>
            <a:ext cx="2271464" cy="30369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1219200" y="1900873"/>
            <a:ext cx="6386338" cy="994728"/>
            <a:chOff x="624" y="1149"/>
            <a:chExt cx="4135" cy="723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gray">
            <a:xfrm>
              <a:off x="1346" y="1274"/>
              <a:ext cx="1398" cy="104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2564" y="1169"/>
              <a:ext cx="672" cy="672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5311" name="Group 15"/>
            <p:cNvGrpSpPr>
              <a:grpSpLocks/>
            </p:cNvGrpSpPr>
            <p:nvPr/>
          </p:nvGrpSpPr>
          <p:grpSpPr bwMode="auto">
            <a:xfrm>
              <a:off x="3165" y="1292"/>
              <a:ext cx="1235" cy="103"/>
              <a:chOff x="2536" y="3443"/>
              <a:chExt cx="924" cy="263"/>
            </a:xfrm>
          </p:grpSpPr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536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572" y="3444"/>
                <a:ext cx="888" cy="26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4087" y="1149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1547664" y="2185700"/>
            <a:ext cx="43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gray">
          <a:xfrm>
            <a:off x="4572000" y="2183775"/>
            <a:ext cx="43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6980609" y="2185700"/>
            <a:ext cx="43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2918822" y="3349347"/>
            <a:ext cx="3460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4641397" y="3481525"/>
            <a:ext cx="18473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12474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Ожидаемые </a:t>
            </a:r>
            <a:r>
              <a:rPr lang="ru-RU" sz="2400" i="1" dirty="0" smtClean="0"/>
              <a:t>результаты проекта</a:t>
            </a:r>
            <a:endParaRPr lang="ru-RU" sz="2400" i="1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304925" y="129133"/>
            <a:ext cx="7620000" cy="563563"/>
          </a:xfrm>
        </p:spPr>
        <p:txBody>
          <a:bodyPr/>
          <a:lstStyle/>
          <a:p>
            <a:pPr algn="r"/>
            <a:r>
              <a:rPr lang="ru-RU" dirty="0" smtClean="0"/>
              <a:t>Проект «В объективе внимания -подросток»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481525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Пересмотр и корректировка 100% общеразвивающих программ ДДЮТЭ в соответствии с современными требованиями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568161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3 новых общеразвивающих программ для подростков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868" y="3481525"/>
            <a:ext cx="193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Увеличение количества обучающихся ДДЮТЭ </a:t>
            </a:r>
          </a:p>
          <a:p>
            <a:r>
              <a:rPr lang="ru-RU" sz="1800" dirty="0" smtClean="0">
                <a:solidFill>
                  <a:srgbClr val="FFC000"/>
                </a:solidFill>
              </a:rPr>
              <a:t>с 5 по 9 класс до 70% от общего числа обучающихся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7992888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/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Экспертиза программ</a:t>
            </a:r>
          </a:p>
          <a:p>
            <a:pPr marL="41275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000" b="1" dirty="0"/>
              <a:t>Внутренняя экспертиза – 8 программ, из них 3 - участники конкурса «Учитель года»;</a:t>
            </a:r>
          </a:p>
          <a:p>
            <a:pPr marL="41275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000" b="1" dirty="0"/>
              <a:t>Внешняя экспертиза – 6 программ, из них 2 - программы ЛОК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b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Повышение квалификации в области программирования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/>
              <a:t>КПК – 7 человек (2017, 2018 </a:t>
            </a:r>
            <a:r>
              <a:rPr lang="ru-RU" sz="2000" b="1" dirty="0" err="1"/>
              <a:t>г.г</a:t>
            </a:r>
            <a:r>
              <a:rPr lang="ru-RU" sz="2000" b="1" dirty="0"/>
              <a:t>.)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dirty="0"/>
              <a:t>Семинар-практикум в рамках ФЭП (ДЮЦ «Рифей» – 2 человека </a:t>
            </a:r>
            <a:r>
              <a:rPr lang="ru-RU" sz="2000" b="1" dirty="0" smtClean="0"/>
              <a:t> </a:t>
            </a:r>
            <a:r>
              <a:rPr lang="ru-RU" sz="2000" b="1" dirty="0"/>
              <a:t>(2018 г</a:t>
            </a:r>
            <a:r>
              <a:rPr lang="ru-RU" sz="2000" b="1" dirty="0" smtClean="0"/>
              <a:t>.)</a:t>
            </a:r>
          </a:p>
          <a:p>
            <a:pPr eaLnBrk="1" hangingPunct="1">
              <a:buFontTx/>
              <a:buChar char="-"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u="sng" dirty="0"/>
              <a:t>Новые программы </a:t>
            </a:r>
            <a:r>
              <a:rPr lang="ru-RU" sz="1800" u="sng" dirty="0"/>
              <a:t>(</a:t>
            </a:r>
            <a:r>
              <a:rPr lang="ru-RU" sz="1800" i="1" dirty="0"/>
              <a:t>план – </a:t>
            </a:r>
            <a:r>
              <a:rPr lang="ru-RU" sz="1800" i="1" dirty="0" smtClean="0"/>
              <a:t>3 программы)</a:t>
            </a:r>
            <a:endParaRPr lang="ru-RU" sz="18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«</a:t>
            </a:r>
            <a:r>
              <a:rPr lang="ru-RU" sz="1800" dirty="0" err="1"/>
              <a:t>Спидкубинг</a:t>
            </a:r>
            <a:r>
              <a:rPr lang="ru-RU" sz="1800" dirty="0"/>
              <a:t>»,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«Шахматы»,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«Театральная студия «Перевоплощение»,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«</a:t>
            </a:r>
            <a:r>
              <a:rPr lang="ru-RU" sz="1800" dirty="0" err="1"/>
              <a:t>Боулдеринг</a:t>
            </a:r>
            <a:r>
              <a:rPr lang="ru-RU" sz="1800" dirty="0"/>
              <a:t>»/ скалолазание/»,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«Литературное краеведение»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9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Участие в конкурсах на лучшую дополнительную </a:t>
            </a:r>
            <a:r>
              <a:rPr lang="ru-RU" sz="1800" b="1" dirty="0" smtClean="0">
                <a:solidFill>
                  <a:srgbClr val="C00000"/>
                </a:solidFill>
              </a:rPr>
              <a:t>общеразвивающую </a:t>
            </a:r>
            <a:r>
              <a:rPr lang="ru-RU" sz="1800" b="1" dirty="0">
                <a:solidFill>
                  <a:srgbClr val="C00000"/>
                </a:solidFill>
              </a:rPr>
              <a:t>программу</a:t>
            </a:r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>2019 г. – Краевой конкурс учебных и методических материалов в помощь педагогам, организаторам туристско-краеведческой и экскурсионной работы с обучающимися, воспитанниками,   номинация «Дополнительные общеразвивающие программы» - </a:t>
            </a:r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C00000"/>
                </a:solidFill>
              </a:rPr>
              <a:t>	</a:t>
            </a:r>
            <a:r>
              <a:rPr lang="en-US" sz="1800" b="1" dirty="0">
                <a:solidFill>
                  <a:srgbClr val="C00000"/>
                </a:solidFill>
              </a:rPr>
              <a:t>II </a:t>
            </a:r>
            <a:r>
              <a:rPr lang="ru-RU" sz="1800" b="1" dirty="0">
                <a:solidFill>
                  <a:srgbClr val="C00000"/>
                </a:solidFill>
              </a:rPr>
              <a:t>место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>2017 г. – Краевой конкурс проектов по дополнительному образованию среди образовательных учреждений, </a:t>
            </a:r>
          </a:p>
          <a:p>
            <a:pPr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номинация </a:t>
            </a:r>
            <a:r>
              <a:rPr lang="ru-RU" sz="1800" b="1" dirty="0"/>
              <a:t>«Программы с детьми с ограниченными возможностями здоровья» - </a:t>
            </a:r>
            <a:r>
              <a:rPr lang="ru-RU" sz="1800" b="1" dirty="0">
                <a:solidFill>
                  <a:srgbClr val="C00000"/>
                </a:solidFill>
              </a:rPr>
              <a:t>победитель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69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Увеличение кол-ва 5-9 классов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619096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88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Проблемное поле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165233" y="1493838"/>
            <a:ext cx="6638908" cy="4068764"/>
            <a:chOff x="669" y="1061"/>
            <a:chExt cx="4182" cy="2563"/>
          </a:xfrm>
        </p:grpSpPr>
        <p:sp>
          <p:nvSpPr>
            <p:cNvPr id="26" name="Oval 3"/>
            <p:cNvSpPr>
              <a:spLocks noChangeArrowheads="1"/>
            </p:cNvSpPr>
            <p:nvPr/>
          </p:nvSpPr>
          <p:spPr bwMode="gray">
            <a:xfrm>
              <a:off x="1347" y="2789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24314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gray">
            <a:xfrm>
              <a:off x="669" y="1855"/>
              <a:ext cx="1359" cy="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002060"/>
                  </a:solidFill>
                  <a:latin typeface="Verdana" pitchFamily="34" charset="0"/>
                </a:rPr>
                <a:t>Не использован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002060"/>
                  </a:solidFill>
                  <a:latin typeface="Verdana" pitchFamily="34" charset="0"/>
                </a:rPr>
                <a:t>потенциал </a:t>
              </a:r>
            </a:p>
            <a:p>
              <a:pPr algn="ctr" eaLnBrk="0" hangingPunct="0"/>
              <a:r>
                <a:rPr lang="en-US" sz="1600" b="1" dirty="0" smtClean="0">
                  <a:solidFill>
                    <a:srgbClr val="002060"/>
                  </a:solidFill>
                  <a:latin typeface="Verdana" pitchFamily="34" charset="0"/>
                </a:rPr>
                <a:t>IT-</a:t>
              </a:r>
              <a:r>
                <a:rPr lang="ru-RU" sz="1600" b="1" dirty="0" smtClean="0">
                  <a:solidFill>
                    <a:srgbClr val="002060"/>
                  </a:solidFill>
                  <a:latin typeface="Verdana" pitchFamily="34" charset="0"/>
                </a:rPr>
                <a:t>технологий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002060"/>
                  </a:solidFill>
                  <a:latin typeface="Verdana" pitchFamily="34" charset="0"/>
                </a:rPr>
                <a:t>в массовой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002060"/>
                  </a:solidFill>
                  <a:latin typeface="Verdana" pitchFamily="34" charset="0"/>
                </a:rPr>
                <a:t>работе</a:t>
              </a:r>
            </a:p>
            <a:p>
              <a:pPr algn="ctr" eaLnBrk="0" hangingPunct="0"/>
              <a:endParaRPr lang="en-US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gray">
            <a:xfrm>
              <a:off x="1999" y="1061"/>
              <a:ext cx="1337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latin typeface="Verdana" pitchFamily="34" charset="0"/>
                </a:rPr>
                <a:t>Узкий спектр </a:t>
              </a:r>
            </a:p>
            <a:p>
              <a:pPr algn="ctr" eaLnBrk="0" hangingPunct="0"/>
              <a:r>
                <a:rPr lang="ru-RU" sz="1600" b="1" dirty="0" smtClean="0">
                  <a:latin typeface="Verdana" pitchFamily="34" charset="0"/>
                </a:rPr>
                <a:t>ДОП </a:t>
              </a:r>
            </a:p>
            <a:p>
              <a:pPr algn="ctr" eaLnBrk="0" hangingPunct="0"/>
              <a:r>
                <a:rPr lang="ru-RU" sz="1600" b="1" dirty="0" smtClean="0">
                  <a:latin typeface="Verdana" pitchFamily="34" charset="0"/>
                </a:rPr>
                <a:t>для подростков </a:t>
              </a:r>
            </a:p>
            <a:p>
              <a:pPr algn="ctr" eaLnBrk="0" hangingPunct="0"/>
              <a:r>
                <a:rPr lang="ru-RU" sz="1600" b="1" dirty="0" smtClean="0">
                  <a:latin typeface="Verdana" pitchFamily="34" charset="0"/>
                </a:rPr>
                <a:t>5-9 классов</a:t>
              </a:r>
            </a:p>
            <a:p>
              <a:pPr algn="ctr" eaLnBrk="0" hangingPunct="0"/>
              <a:endParaRPr lang="en-US" sz="1600" b="1" dirty="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gray">
            <a:xfrm>
              <a:off x="3401" y="1424"/>
              <a:ext cx="138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7030A0"/>
                  </a:solidFill>
                  <a:latin typeface="Verdana" pitchFamily="34" charset="0"/>
                </a:rPr>
                <a:t>Педагогам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7030A0"/>
                  </a:solidFill>
                  <a:latin typeface="Verdana" pitchFamily="34" charset="0"/>
                </a:rPr>
                <a:t>необходимо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7030A0"/>
                  </a:solidFill>
                  <a:latin typeface="Verdana" pitchFamily="34" charset="0"/>
                </a:rPr>
                <a:t>соответствовать </a:t>
              </a:r>
            </a:p>
            <a:p>
              <a:pPr algn="ctr" eaLnBrk="0" hangingPunct="0"/>
              <a:r>
                <a:rPr lang="ru-RU" sz="1600" b="1" dirty="0" err="1" smtClean="0">
                  <a:solidFill>
                    <a:srgbClr val="7030A0"/>
                  </a:solidFill>
                  <a:latin typeface="Verdana" pitchFamily="34" charset="0"/>
                </a:rPr>
                <a:t>Проф.стандарту</a:t>
              </a:r>
              <a:endParaRPr lang="en-US" sz="1600" b="1" dirty="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gray">
            <a:xfrm>
              <a:off x="3308" y="2331"/>
              <a:ext cx="1203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FF0000"/>
                  </a:solidFill>
                  <a:latin typeface="Verdana" pitchFamily="34" charset="0"/>
                </a:rPr>
                <a:t>Недостаточно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FF0000"/>
                  </a:solidFill>
                  <a:latin typeface="Verdana" pitchFamily="34" charset="0"/>
                </a:rPr>
                <a:t>охвачены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FF0000"/>
                  </a:solidFill>
                  <a:latin typeface="Verdana" pitchFamily="34" charset="0"/>
                </a:rPr>
                <a:t>ДО подростки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FF0000"/>
                  </a:solidFill>
                  <a:latin typeface="Verdana" pitchFamily="34" charset="0"/>
                </a:rPr>
                <a:t>с 5 по 9 класс</a:t>
              </a:r>
              <a:endParaRPr lang="en-US" sz="16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gray">
            <a:xfrm>
              <a:off x="1504" y="2922"/>
              <a:ext cx="155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/>
                <a:t>Недостаточно</a:t>
              </a:r>
              <a:endParaRPr lang="ru-RU" sz="1600" b="1" dirty="0"/>
            </a:p>
            <a:p>
              <a:pPr algn="ctr" eaLnBrk="0" hangingPunct="0"/>
              <a:r>
                <a:rPr lang="ru-RU" sz="1600" b="1" dirty="0" smtClean="0"/>
                <a:t>услуг </a:t>
              </a:r>
              <a:r>
                <a:rPr lang="ru-RU" sz="1600" b="1" dirty="0"/>
                <a:t>ДДЮТЭ </a:t>
              </a:r>
              <a:r>
                <a:rPr lang="ru-RU" sz="1600" b="1" dirty="0" smtClean="0"/>
                <a:t>для</a:t>
              </a:r>
              <a:endParaRPr lang="ru-RU" sz="1600" b="1" dirty="0"/>
            </a:p>
            <a:p>
              <a:pPr algn="ctr" eaLnBrk="0" hangingPunct="0"/>
              <a:r>
                <a:rPr lang="ru-RU" sz="1600" b="1" dirty="0" smtClean="0"/>
                <a:t>детей </a:t>
              </a:r>
              <a:r>
                <a:rPr lang="ru-RU" sz="1600" b="1" dirty="0"/>
                <a:t>и </a:t>
              </a:r>
              <a:r>
                <a:rPr lang="ru-RU" sz="1600" b="1" dirty="0" smtClean="0"/>
                <a:t>родителей </a:t>
              </a:r>
              <a:endParaRPr lang="ru-RU" sz="1600" b="1" dirty="0"/>
            </a:p>
            <a:p>
              <a:pPr algn="ctr" eaLnBrk="0" hangingPunct="0"/>
              <a:r>
                <a:rPr lang="ru-RU" sz="1600" b="1" dirty="0" err="1"/>
                <a:t>Усольского</a:t>
              </a:r>
              <a:r>
                <a:rPr lang="ru-RU" sz="1600" b="1" dirty="0"/>
                <a:t> </a:t>
              </a:r>
              <a:r>
                <a:rPr lang="ru-RU" sz="1600" b="1" dirty="0" err="1" smtClean="0"/>
                <a:t>мкр</a:t>
              </a:r>
              <a:r>
                <a:rPr lang="ru-RU" sz="1600" b="1" dirty="0" smtClean="0"/>
                <a:t>.</a:t>
              </a:r>
              <a:endParaRPr lang="en-US" sz="1600" b="1" dirty="0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68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«Образовательный туризм»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b="1" dirty="0" smtClean="0"/>
              <a:t>Ключевые проблемы</a:t>
            </a:r>
          </a:p>
          <a:p>
            <a:pPr lvl="0"/>
            <a:r>
              <a:rPr lang="ru-RU" sz="2060" dirty="0" smtClean="0"/>
              <a:t>МАУ ДО ДДЮТЭ является центром туризма и краеведения в городе, но владеем статистикой экскурсий, путешествий и походов только обучающихся в Доме туризма</a:t>
            </a:r>
          </a:p>
          <a:p>
            <a:pPr lvl="0"/>
            <a:r>
              <a:rPr lang="ru-RU" sz="2060" dirty="0" smtClean="0"/>
              <a:t>Низкий уровень владения краеведческой информацией школьниками города</a:t>
            </a:r>
          </a:p>
          <a:p>
            <a:pPr lvl="0"/>
            <a:r>
              <a:rPr lang="ru-RU" sz="2060" dirty="0" smtClean="0"/>
              <a:t>Имеется спрос на экскурсионные маршруты, но разработка новых маршрутов проводится не системно</a:t>
            </a:r>
          </a:p>
          <a:p>
            <a:pPr lvl="0"/>
            <a:r>
              <a:rPr lang="ru-RU" sz="2060" dirty="0" smtClean="0"/>
              <a:t>Отсутствие разработанных краеведческих экскурсий по основным предметам основной школы.</a:t>
            </a:r>
          </a:p>
          <a:p>
            <a:pPr lvl="0"/>
            <a:r>
              <a:rPr lang="ru-RU" sz="2060" dirty="0" smtClean="0"/>
              <a:t>Центром детского туризма и экскурсий Российской Федерации разработано положение о стимулировании юных путешественников, но данное движение в г.Березниках ещё не началось.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732394" y="1124744"/>
            <a:ext cx="5880100" cy="496854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762000" y="1772816"/>
            <a:ext cx="4674096" cy="158417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800" b="1" dirty="0" smtClean="0"/>
              <a:t>Основной замысел проекта:</a:t>
            </a:r>
          </a:p>
          <a:p>
            <a:r>
              <a:rPr lang="ru-RU" sz="1800" dirty="0" smtClean="0"/>
              <a:t> создание системной работы</a:t>
            </a:r>
          </a:p>
          <a:p>
            <a:r>
              <a:rPr lang="ru-RU" sz="1800" dirty="0" smtClean="0"/>
              <a:t> со школьниками города </a:t>
            </a:r>
          </a:p>
          <a:p>
            <a:r>
              <a:rPr lang="ru-RU" sz="1800" dirty="0" smtClean="0"/>
              <a:t>в области туризма и краеведения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74812" y="3573016"/>
            <a:ext cx="4733292" cy="17281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800" b="1" dirty="0" smtClean="0"/>
              <a:t>Ожидаемый социальный эффект</a:t>
            </a:r>
            <a:r>
              <a:rPr lang="ru-RU" sz="1800" dirty="0" smtClean="0"/>
              <a:t>: </a:t>
            </a:r>
          </a:p>
          <a:p>
            <a:r>
              <a:rPr lang="ru-RU" sz="1800" dirty="0" smtClean="0"/>
              <a:t>увеличение количества участников</a:t>
            </a:r>
          </a:p>
          <a:p>
            <a:r>
              <a:rPr lang="ru-RU" sz="1800" dirty="0" smtClean="0"/>
              <a:t>краеведческих экскурсий, </a:t>
            </a:r>
          </a:p>
          <a:p>
            <a:r>
              <a:rPr lang="ru-RU" sz="1800" dirty="0" smtClean="0"/>
              <a:t>экспедиций и мероприятий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868144" y="2636912"/>
            <a:ext cx="2868364" cy="2448272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 smtClean="0"/>
              <a:t>Цель проекта: </a:t>
            </a:r>
            <a:r>
              <a:rPr lang="ru-RU" sz="2400" dirty="0" smtClean="0"/>
              <a:t>воспитание любви к малой Родине средствами туризма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«Образовательный туризм»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5" name="Line 65"/>
          <p:cNvSpPr>
            <a:spLocks noChangeShapeType="1"/>
          </p:cNvSpPr>
          <p:nvPr/>
        </p:nvSpPr>
        <p:spPr bwMode="gray">
          <a:xfrm>
            <a:off x="1929919" y="272067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4" name="Rectangle 64"/>
          <p:cNvSpPr>
            <a:spLocks noChangeArrowheads="1"/>
          </p:cNvSpPr>
          <p:nvPr/>
        </p:nvSpPr>
        <p:spPr bwMode="gray">
          <a:xfrm rot="3419336">
            <a:off x="792772" y="21433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gray">
          <a:xfrm>
            <a:off x="1763688" y="1772817"/>
            <a:ext cx="69127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Создание системы краеведческой и экскурсионной работы со школьниками города Березники</a:t>
            </a:r>
          </a:p>
          <a:p>
            <a:pPr eaLnBrk="0" hangingPunct="0"/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gray">
          <a:xfrm>
            <a:off x="827585" y="2176161"/>
            <a:ext cx="5760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gray">
          <a:xfrm>
            <a:off x="1929919" y="365729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9" name="Rectangle 69"/>
          <p:cNvSpPr>
            <a:spLocks noChangeArrowheads="1"/>
          </p:cNvSpPr>
          <p:nvPr/>
        </p:nvSpPr>
        <p:spPr bwMode="gray">
          <a:xfrm rot="3419336">
            <a:off x="720764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gray">
          <a:xfrm>
            <a:off x="1907704" y="2998533"/>
            <a:ext cx="640871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/>
              <a:t>Разработка экскурсионных маршрутов по городу и Пермскому краю</a:t>
            </a:r>
          </a:p>
          <a:p>
            <a:pPr algn="ctr" eaLnBrk="0" hangingPunct="0"/>
            <a:endParaRPr lang="en-US" sz="2400" dirty="0"/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gray">
          <a:xfrm>
            <a:off x="755576" y="306896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gray">
          <a:xfrm>
            <a:off x="1929919" y="459392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4" name="Rectangle 74"/>
          <p:cNvSpPr>
            <a:spLocks noChangeArrowheads="1"/>
          </p:cNvSpPr>
          <p:nvPr/>
        </p:nvSpPr>
        <p:spPr bwMode="gray">
          <a:xfrm rot="3419336">
            <a:off x="720764" y="415957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36" name="Text Box 76"/>
          <p:cNvSpPr txBox="1">
            <a:spLocks noChangeArrowheads="1"/>
          </p:cNvSpPr>
          <p:nvPr/>
        </p:nvSpPr>
        <p:spPr bwMode="gray">
          <a:xfrm>
            <a:off x="1907704" y="3878052"/>
            <a:ext cx="61206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/>
              <a:t>Вовлечение в проект «Классное путешествие» не менее 30 классов школ города</a:t>
            </a:r>
          </a:p>
          <a:p>
            <a:pPr eaLnBrk="0" hangingPunct="0"/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37" name="Text Box 77"/>
          <p:cNvSpPr txBox="1">
            <a:spLocks noChangeArrowheads="1"/>
          </p:cNvSpPr>
          <p:nvPr/>
        </p:nvSpPr>
        <p:spPr bwMode="gray">
          <a:xfrm>
            <a:off x="755576" y="4221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gray">
          <a:xfrm>
            <a:off x="1929919" y="556229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44624"/>
            <a:ext cx="7620000" cy="56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2900" dirty="0" smtClean="0">
                <a:solidFill>
                  <a:srgbClr val="FFC000"/>
                </a:solidFill>
              </a:rPr>
              <a:t>Проект «Образовательный туризм»</a:t>
            </a:r>
            <a:endParaRPr lang="en-US" sz="29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9672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68056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768057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488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10756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46700" y="3459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36875" y="3452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709068" y="16906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3419475" y="1749425"/>
            <a:ext cx="360363" cy="360363"/>
            <a:chOff x="1973" y="1706"/>
            <a:chExt cx="227" cy="227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2474913" y="3405188"/>
            <a:ext cx="360362" cy="360362"/>
            <a:chOff x="1565" y="2659"/>
            <a:chExt cx="227" cy="227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3338513" y="4948238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5268913" y="1728788"/>
            <a:ext cx="360362" cy="360362"/>
            <a:chOff x="3470" y="1706"/>
            <a:chExt cx="227" cy="227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22" name="Group 22"/>
          <p:cNvGrpSpPr>
            <a:grpSpLocks/>
          </p:cNvGrpSpPr>
          <p:nvPr/>
        </p:nvGrpSpPr>
        <p:grpSpPr bwMode="auto">
          <a:xfrm>
            <a:off x="6218238" y="3405188"/>
            <a:ext cx="360362" cy="360362"/>
            <a:chOff x="3923" y="2659"/>
            <a:chExt cx="227" cy="227"/>
          </a:xfrm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>
            <a:off x="5324475" y="5005388"/>
            <a:ext cx="360363" cy="360362"/>
            <a:chOff x="3515" y="3521"/>
            <a:chExt cx="227" cy="227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14738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08388" y="2627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41738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24275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44" name="Group 44"/>
          <p:cNvGrpSpPr>
            <a:grpSpLocks/>
          </p:cNvGrpSpPr>
          <p:nvPr/>
        </p:nvGrpSpPr>
        <p:grpSpPr bwMode="auto">
          <a:xfrm>
            <a:off x="3825875" y="2854325"/>
            <a:ext cx="1522413" cy="1522413"/>
            <a:chOff x="2410" y="179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10" y="1798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24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35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45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496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665217" y="3337608"/>
            <a:ext cx="1887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000000"/>
                </a:solidFill>
              </a:rPr>
              <a:t>Ожидаемые </a:t>
            </a:r>
          </a:p>
          <a:p>
            <a:pPr algn="ctr" eaLnBrk="0" hangingPunct="0"/>
            <a:r>
              <a:rPr lang="ru-RU" sz="1800" b="1" dirty="0" smtClean="0">
                <a:solidFill>
                  <a:srgbClr val="000000"/>
                </a:solidFill>
              </a:rPr>
              <a:t>результаты</a:t>
            </a:r>
          </a:p>
          <a:p>
            <a:pPr algn="ctr" eaLnBrk="0" hangingPunct="0"/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45747" y="1644403"/>
            <a:ext cx="3159839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 smtClean="0"/>
              <a:t>Создание системы </a:t>
            </a:r>
          </a:p>
          <a:p>
            <a:pPr eaLnBrk="0" hangingPunct="0"/>
            <a:r>
              <a:rPr lang="ru-RU" sz="1600" dirty="0" smtClean="0"/>
              <a:t>работы по экскурсионному </a:t>
            </a:r>
          </a:p>
          <a:p>
            <a:pPr eaLnBrk="0" hangingPunct="0"/>
            <a:r>
              <a:rPr lang="ru-RU" sz="1600" dirty="0" smtClean="0"/>
              <a:t>    краеведению </a:t>
            </a:r>
          </a:p>
          <a:p>
            <a:pPr eaLnBrk="0" hangingPunct="0"/>
            <a:r>
              <a:rPr lang="ru-RU" sz="1600" dirty="0"/>
              <a:t> </a:t>
            </a:r>
            <a:r>
              <a:rPr lang="ru-RU" sz="1600" dirty="0" smtClean="0"/>
              <a:t>      с учащимися   города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323529" y="1700808"/>
            <a:ext cx="30963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/>
              <a:t>Разработка тематических </a:t>
            </a:r>
          </a:p>
          <a:p>
            <a:r>
              <a:rPr lang="ru-RU" sz="1600" dirty="0" smtClean="0"/>
              <a:t>экскурсий для школьников </a:t>
            </a:r>
          </a:p>
          <a:p>
            <a:r>
              <a:rPr lang="ru-RU" sz="1600" dirty="0" smtClean="0"/>
              <a:t>по предметам основной </a:t>
            </a:r>
          </a:p>
          <a:p>
            <a:r>
              <a:rPr lang="ru-RU" sz="1600" dirty="0" smtClean="0"/>
              <a:t>школы (не менее 5)</a:t>
            </a:r>
            <a:endParaRPr lang="ru-RU" sz="1600" dirty="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473592" y="3200032"/>
            <a:ext cx="222208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 smtClean="0"/>
              <a:t>Участие в проекте </a:t>
            </a:r>
          </a:p>
          <a:p>
            <a:pPr eaLnBrk="0" hangingPunct="0"/>
            <a:r>
              <a:rPr lang="ru-RU" sz="1600" dirty="0" smtClean="0"/>
              <a:t>90% объединений </a:t>
            </a:r>
          </a:p>
          <a:p>
            <a:pPr eaLnBrk="0" hangingPunct="0"/>
            <a:r>
              <a:rPr lang="ru-RU" sz="1600" dirty="0" smtClean="0"/>
              <a:t>МАУ ДО ДДЮТЭ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705475" y="5029200"/>
            <a:ext cx="31678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 smtClean="0"/>
              <a:t>Создание экскурсионного </a:t>
            </a:r>
          </a:p>
          <a:p>
            <a:pPr eaLnBrk="0" hangingPunct="0"/>
            <a:r>
              <a:rPr lang="ru-RU" sz="1600" dirty="0" smtClean="0"/>
              <a:t>бюро для организации </a:t>
            </a:r>
          </a:p>
          <a:p>
            <a:pPr eaLnBrk="0" hangingPunct="0"/>
            <a:r>
              <a:rPr lang="ru-RU" sz="1600" dirty="0" smtClean="0"/>
              <a:t>экскурсий для школьников </a:t>
            </a:r>
          </a:p>
          <a:p>
            <a:pPr eaLnBrk="0" hangingPunct="0"/>
            <a:r>
              <a:rPr lang="ru-RU" sz="1600" dirty="0" smtClean="0"/>
              <a:t>города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-37678" y="3140968"/>
            <a:ext cx="259345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1600" dirty="0" smtClean="0"/>
              <a:t>   Вовлечение в проект </a:t>
            </a:r>
          </a:p>
          <a:p>
            <a:pPr algn="r" eaLnBrk="0" hangingPunct="0"/>
            <a:r>
              <a:rPr lang="ru-RU" sz="1600" dirty="0" smtClean="0"/>
              <a:t>не менее 30 классов</a:t>
            </a:r>
          </a:p>
          <a:p>
            <a:pPr algn="r" eaLnBrk="0" hangingPunct="0"/>
            <a:r>
              <a:rPr lang="ru-RU" sz="1600" dirty="0" smtClean="0"/>
              <a:t> школ города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251521" y="4653136"/>
            <a:ext cx="345638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/>
              <a:t> Присвоение значков: </a:t>
            </a:r>
          </a:p>
          <a:p>
            <a:pPr lvl="0"/>
            <a:r>
              <a:rPr lang="ru-RU" sz="1600" dirty="0" smtClean="0"/>
              <a:t>«Первый поход» - не менее 250;</a:t>
            </a:r>
          </a:p>
          <a:p>
            <a:pPr lvl="0"/>
            <a:r>
              <a:rPr lang="ru-RU" sz="1600" dirty="0" smtClean="0"/>
              <a:t>«Юный путешественник 1-9 ступени»- не менее 200;</a:t>
            </a:r>
          </a:p>
          <a:p>
            <a:pPr lvl="0"/>
            <a:r>
              <a:rPr lang="ru-RU" sz="1600" dirty="0" smtClean="0"/>
              <a:t>«Юный турист 1-3 ступени» - не менее 200.</a:t>
            </a:r>
          </a:p>
          <a:p>
            <a:pPr algn="r" eaLnBrk="0" hangingPunct="0"/>
            <a:endParaRPr lang="ru-RU" sz="1600" dirty="0" smtClean="0"/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714" y="44624"/>
            <a:ext cx="7848872" cy="563563"/>
          </a:xfrm>
        </p:spPr>
        <p:txBody>
          <a:bodyPr/>
          <a:lstStyle/>
          <a:p>
            <a:pPr algn="ctr"/>
            <a:r>
              <a:rPr lang="ru-RU" sz="2500" dirty="0" smtClean="0">
                <a:solidFill>
                  <a:srgbClr val="FFC000"/>
                </a:solidFill>
              </a:rPr>
              <a:t>Проект «Образовательный туризм»</a:t>
            </a:r>
            <a:endParaRPr lang="en-US" sz="25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649" y="90872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7"/>
          <p:cNvSpPr>
            <a:spLocks noChangeArrowheads="1"/>
          </p:cNvSpPr>
          <p:nvPr/>
        </p:nvSpPr>
        <p:spPr bwMode="gray">
          <a:xfrm rot="-1543677">
            <a:off x="5922963" y="1776413"/>
            <a:ext cx="1116012" cy="639762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156080" y="1235075"/>
            <a:ext cx="7911720" cy="5106309"/>
            <a:chOff x="919" y="1751"/>
            <a:chExt cx="3839" cy="1527"/>
          </a:xfrm>
        </p:grpSpPr>
        <p:sp>
          <p:nvSpPr>
            <p:cNvPr id="71684" name="Freeform 4"/>
            <p:cNvSpPr>
              <a:spLocks noEditPoints="1"/>
            </p:cNvSpPr>
            <p:nvPr/>
          </p:nvSpPr>
          <p:spPr bwMode="gray">
            <a:xfrm rot="20241944">
              <a:off x="919" y="1751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332" y="2222"/>
              <a:ext cx="1853" cy="24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Эколого-туристские проекты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03188" y="228600"/>
            <a:ext cx="7620000" cy="56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«Образовательный туризм»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5329238" y="1235075"/>
            <a:ext cx="2620962" cy="13922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«Между прошлым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и будущим»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2017 г.</a:t>
            </a: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gray">
          <a:xfrm rot="-1543677">
            <a:off x="7253288" y="2133600"/>
            <a:ext cx="1116012" cy="455613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109 чел.</a:t>
            </a: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gray">
          <a:xfrm>
            <a:off x="1331913" y="2384425"/>
            <a:ext cx="2620962" cy="13922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  «</a:t>
            </a: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</a:rPr>
              <a:t>оКРАИна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2018 г.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gray">
          <a:xfrm rot="-1543677">
            <a:off x="3021013" y="3317875"/>
            <a:ext cx="1116012" cy="455613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183 чел.</a:t>
            </a: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gray">
          <a:xfrm>
            <a:off x="4953000" y="3993309"/>
            <a:ext cx="3581400" cy="13924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31750"/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  «</a:t>
            </a: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</a:rPr>
              <a:t>Усольская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земля.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Наследие и дети»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2019 г.</a:t>
            </a:r>
          </a:p>
        </p:txBody>
      </p:sp>
      <p:sp>
        <p:nvSpPr>
          <p:cNvPr id="7181" name="Oval 9"/>
          <p:cNvSpPr>
            <a:spLocks noChangeArrowheads="1"/>
          </p:cNvSpPr>
          <p:nvPr/>
        </p:nvSpPr>
        <p:spPr bwMode="gray">
          <a:xfrm rot="-1543677">
            <a:off x="7165975" y="5157788"/>
            <a:ext cx="1116013" cy="455612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313 чел.</a:t>
            </a:r>
          </a:p>
        </p:txBody>
      </p:sp>
    </p:spTree>
    <p:extLst>
      <p:ext uri="{BB962C8B-B14F-4D97-AF65-F5344CB8AC3E}">
        <p14:creationId xmlns:p14="http://schemas.microsoft.com/office/powerpoint/2010/main" val="16895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экскурсии проекта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2736"/>
            <a:ext cx="36724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Разработано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туристско-краеведческих экскурсий:</a:t>
            </a: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Расик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Пещера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Двухэтажка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Голубые озёра</a:t>
            </a: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Усьвинские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Столбы</a:t>
            </a: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р.Вишера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к.Помянённый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Лёнвинская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церковь</a:t>
            </a: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о.Дедюхинский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и его окрестности</a:t>
            </a:r>
          </a:p>
          <a:p>
            <a:pPr marL="0" indent="0">
              <a:buFont typeface="Arial" charset="0"/>
              <a:buNone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484784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Разработаны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экологические экскурсии:</a:t>
            </a:r>
          </a:p>
          <a:p>
            <a:pPr>
              <a:buFontTx/>
              <a:buChar char="-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Экотропа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в Саду развития чувств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Знакомьтесь: Зелёные символы Пермского края» –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дипломант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II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степени краевого конкурса на лучшую просветительскую кампанию, 2019 г.</a:t>
            </a:r>
          </a:p>
        </p:txBody>
      </p:sp>
    </p:spTree>
    <p:extLst>
      <p:ext uri="{BB962C8B-B14F-4D97-AF65-F5344CB8AC3E}">
        <p14:creationId xmlns:p14="http://schemas.microsoft.com/office/powerpoint/2010/main" val="14422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профилактическое мероприятие </a:t>
            </a:r>
            <a:b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поход – круглый год»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3312368" cy="220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63" y="4509120"/>
            <a:ext cx="2527544" cy="18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20914723">
            <a:off x="467544" y="2630320"/>
            <a:ext cx="7704856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 b="1" dirty="0">
                <a:solidFill>
                  <a:srgbClr val="FF0000"/>
                </a:solidFill>
              </a:rPr>
              <a:t>Ежегодно по 200 участников из образовательных учреждений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1800" i="1" dirty="0"/>
              <a:t>в том числе из В(С)ОШ, </a:t>
            </a:r>
            <a:r>
              <a:rPr lang="ru-RU" sz="1800" i="1" dirty="0" err="1"/>
              <a:t>Усольской</a:t>
            </a:r>
            <a:r>
              <a:rPr lang="ru-RU" sz="1800" i="1" dirty="0"/>
              <a:t> СОШ № 1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1800" b="1" dirty="0"/>
              <a:t>совершали </a:t>
            </a:r>
            <a:r>
              <a:rPr lang="ru-RU" sz="1800" b="1" dirty="0">
                <a:solidFill>
                  <a:srgbClr val="FF0000"/>
                </a:solidFill>
              </a:rPr>
              <a:t>туристские однодневные походы</a:t>
            </a:r>
          </a:p>
          <a:p>
            <a:pPr marL="0" indent="0" algn="ctr">
              <a:lnSpc>
                <a:spcPct val="110000"/>
              </a:lnSpc>
              <a:buFont typeface="Arial" charset="0"/>
              <a:buNone/>
              <a:defRPr/>
            </a:pPr>
            <a:r>
              <a:rPr lang="ru-RU" sz="1800" b="1" dirty="0"/>
              <a:t>в Александровский район с посещением особо охраняемого ландшафта «Пещера Двухэтажная», </a:t>
            </a:r>
          </a:p>
          <a:p>
            <a:pPr marL="0" indent="0" algn="ctr">
              <a:lnSpc>
                <a:spcPct val="110000"/>
              </a:lnSpc>
              <a:buFont typeface="Arial" charset="0"/>
              <a:buNone/>
              <a:defRPr/>
            </a:pPr>
            <a:r>
              <a:rPr lang="ru-RU" sz="1800" b="1" dirty="0"/>
              <a:t>и на Голубое озеро </a:t>
            </a:r>
          </a:p>
        </p:txBody>
      </p:sp>
    </p:spTree>
    <p:extLst>
      <p:ext uri="{BB962C8B-B14F-4D97-AF65-F5344CB8AC3E}">
        <p14:creationId xmlns:p14="http://schemas.microsoft.com/office/powerpoint/2010/main" val="503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51673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Туристские походы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 родному краю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(в рамках ЛОК)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Окрестности пос.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Расик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800" u="sng" dirty="0">
                <a:latin typeface="Arial" pitchFamily="34" charset="0"/>
                <a:cs typeface="Arial" pitchFamily="34" charset="0"/>
              </a:rPr>
              <a:t>Сплавы по:</a:t>
            </a:r>
          </a:p>
          <a:p>
            <a:pPr>
              <a:buFont typeface="Arial" charset="0"/>
              <a:buChar char="•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р.Вишера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р.Усьва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р.Березовая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р.Яйва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р.Койва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и др.</a:t>
            </a:r>
          </a:p>
          <a:p>
            <a:pPr marL="0" indent="0">
              <a:buFont typeface="Arial" charset="0"/>
              <a:buNone/>
              <a:defRPr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Охват: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2017 г. – 480 чел.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2018 г. – 405 чел.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2019 г. – 385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559531"/>
            <a:ext cx="460851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Муниципальный проект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«Узнай город»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Охват: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932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человека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************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Получили значок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«Юный путешественник»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 – VII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ступеней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192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человека</a:t>
            </a:r>
          </a:p>
          <a:p>
            <a:pPr marL="0" indent="0">
              <a:buFont typeface="Arial" pitchFamily="34" charset="0"/>
              <a:buNone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2068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«Правый берег»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Ключевые проблемы:</a:t>
            </a:r>
            <a:endParaRPr lang="ru-RU" dirty="0" smtClean="0"/>
          </a:p>
          <a:p>
            <a:pPr lvl="0"/>
            <a:r>
              <a:rPr lang="ru-RU" sz="1700" dirty="0" smtClean="0"/>
              <a:t>В городе Березники планируется  переселение граждан на правый берег реки Кама.</a:t>
            </a:r>
          </a:p>
          <a:p>
            <a:pPr lvl="0"/>
            <a:r>
              <a:rPr lang="ru-RU" sz="1700" dirty="0" smtClean="0"/>
              <a:t>На правом берегу на сегодняшний момент школа является единственным источником для организации досуга школьников и их семей.</a:t>
            </a:r>
          </a:p>
          <a:p>
            <a:pPr lvl="0"/>
            <a:r>
              <a:rPr lang="ru-RU" sz="1700" dirty="0" smtClean="0"/>
              <a:t>В школе № 22 силами педагогов МАУ ДО ДДЮТЭ оборудованы </a:t>
            </a:r>
            <a:r>
              <a:rPr lang="ru-RU" sz="1700" dirty="0" err="1" smtClean="0"/>
              <a:t>скалодром</a:t>
            </a:r>
            <a:r>
              <a:rPr lang="ru-RU" sz="1700" dirty="0" smtClean="0"/>
              <a:t>,  трассы для занятий спортивным туризмом, основам безопасности, разработаны экологические маршруты.</a:t>
            </a:r>
          </a:p>
          <a:p>
            <a:pPr lvl="0"/>
            <a:r>
              <a:rPr lang="ru-RU" sz="1700" dirty="0" smtClean="0"/>
              <a:t>Школа № 22 имеет самый большой спортивный зал среди школ города. На его базе на протяжении 4-х лет проводятся краевые соревнования по спортивному туризму, но используемый </a:t>
            </a:r>
            <a:r>
              <a:rPr lang="ru-RU" sz="1700" dirty="0" err="1" smtClean="0"/>
              <a:t>скалодром</a:t>
            </a:r>
            <a:r>
              <a:rPr lang="ru-RU" sz="1700" dirty="0" smtClean="0"/>
              <a:t> не имеет проекта. </a:t>
            </a:r>
          </a:p>
          <a:p>
            <a:pPr lvl="0"/>
            <a:r>
              <a:rPr lang="ru-RU" sz="1700" dirty="0" smtClean="0"/>
              <a:t>На протяжении 2-х лет МАУ ДО ДДЮТЭ при поддержке Управления по охране окружающей среды реализовывал эколого-краеведческий проект «Два берега у одной реки», собран интересный материал.</a:t>
            </a:r>
          </a:p>
          <a:p>
            <a:pPr lvl="0"/>
            <a:r>
              <a:rPr lang="ru-RU" sz="1700" dirty="0" smtClean="0"/>
              <a:t>В автобусной доступности от правобережного района Березников находятся экскурсионные маршруты по г.Усолье, п.Орел, </a:t>
            </a:r>
            <a:r>
              <a:rPr lang="ru-RU" sz="1700" dirty="0" err="1" smtClean="0"/>
              <a:t>п.Пыскор</a:t>
            </a:r>
            <a:r>
              <a:rPr lang="ru-RU" sz="1700" dirty="0" smtClean="0"/>
              <a:t>.  </a:t>
            </a:r>
            <a:endParaRPr lang="ru-RU" sz="17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611560" y="1268760"/>
            <a:ext cx="5880100" cy="496854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611560" y="1628800"/>
            <a:ext cx="4674096" cy="17281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Основной замысел проекта:</a:t>
            </a:r>
          </a:p>
          <a:p>
            <a:r>
              <a:rPr lang="ru-RU" sz="1800" dirty="0" smtClean="0"/>
              <a:t>создание центра туристских </a:t>
            </a:r>
          </a:p>
          <a:p>
            <a:r>
              <a:rPr lang="ru-RU" sz="1800" dirty="0" smtClean="0"/>
              <a:t>образовательных услуг для</a:t>
            </a:r>
          </a:p>
          <a:p>
            <a:r>
              <a:rPr lang="ru-RU" sz="1800" dirty="0" smtClean="0"/>
              <a:t> школьников и их родителей,</a:t>
            </a:r>
          </a:p>
          <a:p>
            <a:r>
              <a:rPr lang="ru-RU" sz="1800" dirty="0" smtClean="0"/>
              <a:t> проживающих на правом берегу</a:t>
            </a:r>
          </a:p>
          <a:p>
            <a:r>
              <a:rPr lang="ru-RU" sz="1800" dirty="0" smtClean="0"/>
              <a:t>реки Кама.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dirty="0" smtClean="0"/>
              <a:t> 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74812" y="3573016"/>
            <a:ext cx="4733292" cy="1728192"/>
          </a:xfrm>
          <a:prstGeom prst="roundRect">
            <a:avLst>
              <a:gd name="adj" fmla="val 24223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Ожидаемый социальный эффект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организация познавательного</a:t>
            </a:r>
          </a:p>
          <a:p>
            <a:r>
              <a:rPr lang="ru-RU" sz="1800" dirty="0" smtClean="0"/>
              <a:t>активного отдыха и образования</a:t>
            </a:r>
          </a:p>
          <a:p>
            <a:r>
              <a:rPr lang="ru-RU" sz="1800" dirty="0" smtClean="0"/>
              <a:t> населения правобережья </a:t>
            </a:r>
          </a:p>
          <a:p>
            <a:r>
              <a:rPr lang="ru-RU" sz="1800" dirty="0" smtClean="0"/>
              <a:t>г.Березники.</a:t>
            </a:r>
          </a:p>
          <a:p>
            <a:r>
              <a:rPr lang="ru-RU" sz="1800" dirty="0" smtClean="0"/>
              <a:t> </a:t>
            </a:r>
          </a:p>
          <a:p>
            <a:endParaRPr lang="ru-RU" sz="1800" dirty="0" smtClean="0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940152" y="2204864"/>
            <a:ext cx="2868364" cy="338437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 smtClean="0"/>
              <a:t>Цель проекта: </a:t>
            </a:r>
            <a:endParaRPr lang="ru-RU" sz="2400" dirty="0" smtClean="0"/>
          </a:p>
          <a:p>
            <a:pPr algn="ctr"/>
            <a:r>
              <a:rPr lang="ru-RU" sz="2000" dirty="0" smtClean="0"/>
              <a:t>Увеличение количества туристских образовательных услуг для школьников и их родителей.</a:t>
            </a:r>
          </a:p>
          <a:p>
            <a:pPr algn="ctr"/>
            <a:endParaRPr lang="ru-RU" sz="2400" dirty="0" smtClean="0"/>
          </a:p>
          <a:p>
            <a:pPr algn="ctr"/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«Правый берег»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Создание условий для обеспечения полезной занятости, дополнительного образования и активного познавательного досуга детей и подростков в соответствии с их личным потенциалом и образовательными потребностями средствами туристско-краеведческой деятельности</a:t>
            </a: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5" name="Line 65"/>
          <p:cNvSpPr>
            <a:spLocks noChangeShapeType="1"/>
          </p:cNvSpPr>
          <p:nvPr/>
        </p:nvSpPr>
        <p:spPr bwMode="gray">
          <a:xfrm>
            <a:off x="1929919" y="272067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4" name="Rectangle 64"/>
          <p:cNvSpPr>
            <a:spLocks noChangeArrowheads="1"/>
          </p:cNvSpPr>
          <p:nvPr/>
        </p:nvSpPr>
        <p:spPr bwMode="gray">
          <a:xfrm rot="3419336">
            <a:off x="504740" y="171130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gray">
          <a:xfrm>
            <a:off x="1331640" y="1772816"/>
            <a:ext cx="75812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/>
              <a:t>Увеличение количества школьников, получающих образовательную услугу в МАУ ДО ДДЮТЭ</a:t>
            </a:r>
          </a:p>
          <a:p>
            <a:pPr eaLnBrk="0" hangingPunct="0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gray">
          <a:xfrm>
            <a:off x="611560" y="177281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gray">
          <a:xfrm>
            <a:off x="1929919" y="365729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9" name="Rectangle 69"/>
          <p:cNvSpPr>
            <a:spLocks noChangeArrowheads="1"/>
          </p:cNvSpPr>
          <p:nvPr/>
        </p:nvSpPr>
        <p:spPr bwMode="gray">
          <a:xfrm rot="3419336">
            <a:off x="432732" y="286343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gray">
          <a:xfrm>
            <a:off x="1259632" y="2708921"/>
            <a:ext cx="6451771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/>
              <a:t>Оборудование современного </a:t>
            </a:r>
            <a:r>
              <a:rPr lang="ru-RU" sz="2000" dirty="0" err="1" smtClean="0"/>
              <a:t>скалодромного</a:t>
            </a:r>
            <a:r>
              <a:rPr lang="ru-RU" sz="2000" dirty="0" smtClean="0"/>
              <a:t> центра на базе СОШ №22</a:t>
            </a:r>
          </a:p>
          <a:p>
            <a:pPr eaLnBrk="0" hangingPunct="0"/>
            <a:endParaRPr lang="ru-RU" sz="2000" dirty="0" smtClean="0"/>
          </a:p>
          <a:p>
            <a:pPr algn="ctr" eaLnBrk="0" hangingPunct="0"/>
            <a:endParaRPr lang="en-US" sz="2400" dirty="0"/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gray">
          <a:xfrm>
            <a:off x="539552" y="2852936"/>
            <a:ext cx="360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gray">
          <a:xfrm>
            <a:off x="1929919" y="459392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4" name="Rectangle 74"/>
          <p:cNvSpPr>
            <a:spLocks noChangeArrowheads="1"/>
          </p:cNvSpPr>
          <p:nvPr/>
        </p:nvSpPr>
        <p:spPr bwMode="gray">
          <a:xfrm rot="3419336">
            <a:off x="504739" y="387154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36" name="Text Box 76"/>
          <p:cNvSpPr txBox="1">
            <a:spLocks noChangeArrowheads="1"/>
          </p:cNvSpPr>
          <p:nvPr/>
        </p:nvSpPr>
        <p:spPr bwMode="gray">
          <a:xfrm>
            <a:off x="1331640" y="3573016"/>
            <a:ext cx="6413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/>
              <a:t>Создание базы для проведения  соревнований разных уровней (школьные, городские, </a:t>
            </a:r>
            <a:r>
              <a:rPr lang="ru-RU" sz="2000" dirty="0" err="1" smtClean="0"/>
              <a:t>Верхнекамья</a:t>
            </a:r>
            <a:r>
              <a:rPr lang="ru-RU" sz="2000" dirty="0" smtClean="0"/>
              <a:t>, Пермского края) по технике туризма и скалолазанию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37" name="Text Box 77"/>
          <p:cNvSpPr txBox="1">
            <a:spLocks noChangeArrowheads="1"/>
          </p:cNvSpPr>
          <p:nvPr/>
        </p:nvSpPr>
        <p:spPr bwMode="gray">
          <a:xfrm>
            <a:off x="539552" y="393305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gray">
          <a:xfrm>
            <a:off x="1929919" y="556229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9" name="Rectangle 79"/>
          <p:cNvSpPr>
            <a:spLocks noChangeArrowheads="1"/>
          </p:cNvSpPr>
          <p:nvPr/>
        </p:nvSpPr>
        <p:spPr bwMode="gray">
          <a:xfrm rot="3419336">
            <a:off x="504740" y="509568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41" name="Text Box 81"/>
          <p:cNvSpPr txBox="1">
            <a:spLocks noChangeArrowheads="1"/>
          </p:cNvSpPr>
          <p:nvPr/>
        </p:nvSpPr>
        <p:spPr bwMode="gray">
          <a:xfrm>
            <a:off x="1357373" y="5037164"/>
            <a:ext cx="69661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/>
              <a:t>Увеличение участников краеведческих мероприятий (экскурсий, экологических маршрутов, походов, экспедиций) в два раза.</a:t>
            </a:r>
          </a:p>
          <a:p>
            <a:pPr eaLnBrk="0" hangingPunct="0"/>
            <a:endParaRPr lang="en-US" sz="2000" dirty="0"/>
          </a:p>
        </p:txBody>
      </p:sp>
      <p:sp>
        <p:nvSpPr>
          <p:cNvPr id="41042" name="Text Box 82"/>
          <p:cNvSpPr txBox="1">
            <a:spLocks noChangeArrowheads="1"/>
          </p:cNvSpPr>
          <p:nvPr/>
        </p:nvSpPr>
        <p:spPr bwMode="gray">
          <a:xfrm>
            <a:off x="539553" y="5017786"/>
            <a:ext cx="360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44624"/>
            <a:ext cx="7620000" cy="56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2500" dirty="0" smtClean="0">
                <a:solidFill>
                  <a:srgbClr val="FFC000"/>
                </a:solidFill>
              </a:rPr>
              <a:t>Проект «Правый берег»</a:t>
            </a:r>
            <a:endParaRPr lang="en-US" sz="25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232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«Правый берег»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Ожидаемые результаты:</a:t>
            </a:r>
            <a:endParaRPr lang="ru-RU" dirty="0"/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Создание условий для совместного активного отдыха школьников и их родителей (современный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скалодром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экологическая тропа).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Увеличение количества обучающихся в МАУ ДО ДДЮТЭ учащихся школы № 22 в 1,5 раза.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Разработка экскурсионных маршрутов «Два берега у одной реки», по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г.Усолье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п.Пыскор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п.Орёл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и охват участием не менее 100 человек.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Проведение краевых соревнований по спортивному туризму на базе СОШ № 22.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Проведение экологических маршрутов для школьников СОШ № 22 (не менее 100 человек);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Проведение семейного туристского слета для семей, проживающих на правом берегу реки Кама города Березник</a:t>
            </a:r>
            <a:r>
              <a:rPr lang="ru-RU" sz="2000" dirty="0"/>
              <a:t>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Презентация проекта для педагогов СОШ №   22</a:t>
            </a:r>
          </a:p>
          <a:p>
            <a:r>
              <a:rPr lang="ru-RU" dirty="0"/>
              <a:t>Кол-во обучающихся в СОШ № 22:</a:t>
            </a:r>
          </a:p>
          <a:p>
            <a:pPr>
              <a:buFont typeface="Arial" pitchFamily="34" charset="0"/>
              <a:buNone/>
            </a:pPr>
            <a:r>
              <a:rPr lang="ru-RU" dirty="0"/>
              <a:t>2017-18 </a:t>
            </a:r>
            <a:r>
              <a:rPr lang="ru-RU" dirty="0" err="1"/>
              <a:t>уч.год</a:t>
            </a:r>
            <a:r>
              <a:rPr lang="ru-RU" dirty="0"/>
              <a:t> – 102 чел.</a:t>
            </a:r>
          </a:p>
          <a:p>
            <a:pPr>
              <a:buFont typeface="Arial" pitchFamily="34" charset="0"/>
              <a:buNone/>
            </a:pPr>
            <a:r>
              <a:rPr lang="ru-RU" dirty="0"/>
              <a:t>2018-19 </a:t>
            </a:r>
            <a:r>
              <a:rPr lang="ru-RU" dirty="0" err="1"/>
              <a:t>уч.год</a:t>
            </a:r>
            <a:r>
              <a:rPr lang="ru-RU" dirty="0"/>
              <a:t> – 162 чел.</a:t>
            </a:r>
          </a:p>
          <a:p>
            <a:pPr>
              <a:buFont typeface="Arial" pitchFamily="34" charset="0"/>
              <a:buNone/>
            </a:pPr>
            <a:r>
              <a:rPr lang="ru-RU" dirty="0"/>
              <a:t>2019-20 </a:t>
            </a:r>
            <a:r>
              <a:rPr lang="ru-RU" dirty="0" err="1"/>
              <a:t>уч.год</a:t>
            </a:r>
            <a:r>
              <a:rPr lang="ru-RU" dirty="0"/>
              <a:t> – 90 чел.</a:t>
            </a:r>
          </a:p>
          <a:p>
            <a:r>
              <a:rPr lang="ru-RU" dirty="0"/>
              <a:t>Оборудование  современного </a:t>
            </a:r>
            <a:r>
              <a:rPr lang="ru-RU" dirty="0" err="1"/>
              <a:t>скалодрома</a:t>
            </a:r>
            <a:r>
              <a:rPr lang="ru-RU" dirty="0"/>
              <a:t> в СОШ № 22</a:t>
            </a:r>
          </a:p>
          <a:p>
            <a:r>
              <a:rPr lang="ru-RU" dirty="0"/>
              <a:t>Проведение соревнований по СТ: </a:t>
            </a:r>
          </a:p>
          <a:p>
            <a:pPr>
              <a:buFontTx/>
              <a:buChar char="-"/>
            </a:pPr>
            <a:r>
              <a:rPr lang="ru-RU" i="1" dirty="0"/>
              <a:t>краевых  – охват до 120 чел. </a:t>
            </a:r>
          </a:p>
          <a:p>
            <a:pPr>
              <a:buFontTx/>
              <a:buChar char="-"/>
            </a:pPr>
            <a:r>
              <a:rPr lang="ru-RU" i="1" dirty="0"/>
              <a:t>городских – охват до 200 чел. (ежегодно)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Реализация муниципального  проекта «Узнай город» –</a:t>
            </a:r>
            <a:r>
              <a:rPr lang="ru-RU" b="1" dirty="0"/>
              <a:t> </a:t>
            </a:r>
          </a:p>
          <a:p>
            <a:pPr>
              <a:buFont typeface="Arial" pitchFamily="34" charset="0"/>
              <a:buNone/>
            </a:pPr>
            <a:r>
              <a:rPr lang="ru-RU" b="1" dirty="0"/>
              <a:t>      930 </a:t>
            </a:r>
            <a:r>
              <a:rPr lang="ru-RU" dirty="0"/>
              <a:t>школьников</a:t>
            </a:r>
          </a:p>
          <a:p>
            <a:r>
              <a:rPr lang="ru-RU" dirty="0"/>
              <a:t>Сопровождение участников проекта на «Лыжне России» (январь 2018 г.)</a:t>
            </a:r>
          </a:p>
          <a:p>
            <a:r>
              <a:rPr lang="ru-RU" dirty="0"/>
              <a:t>Проведение выездного семинара ГМО педагогов д/о секции «Эколого-туристская» совместно с </a:t>
            </a:r>
            <a:r>
              <a:rPr lang="ru-RU" dirty="0" err="1"/>
              <a:t>Орлинской</a:t>
            </a:r>
            <a:r>
              <a:rPr lang="ru-RU" dirty="0"/>
              <a:t>  СОШ (декабрь 2019 г.)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</a:t>
            </a:r>
            <a:r>
              <a:rPr lang="en-US" dirty="0">
                <a:solidFill>
                  <a:srgbClr val="FFC000"/>
                </a:solidFill>
              </a:rPr>
              <a:t>IT</a:t>
            </a:r>
            <a:r>
              <a:rPr lang="ru-RU" dirty="0">
                <a:solidFill>
                  <a:srgbClr val="FFC000"/>
                </a:solidFill>
              </a:rPr>
              <a:t>-поколение»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Ключевые </a:t>
            </a:r>
            <a:r>
              <a:rPr lang="ru-RU" b="1" dirty="0" smtClean="0"/>
              <a:t>подходы к проблеме</a:t>
            </a:r>
            <a:endParaRPr lang="ru-RU" dirty="0"/>
          </a:p>
          <a:p>
            <a:pPr lvl="0"/>
            <a:r>
              <a:rPr lang="ru-RU" sz="1800" dirty="0"/>
              <a:t>В наш век компьютерных технологий почти каждый школьник имеет смартфон с мобильным интернетом или доступ интернета дома и ежедневно проводит за монитором несколько часов</a:t>
            </a:r>
          </a:p>
          <a:p>
            <a:pPr lvl="0"/>
            <a:r>
              <a:rPr lang="ru-RU" sz="1800" dirty="0"/>
              <a:t>С 2013 года на скаутском </a:t>
            </a:r>
            <a:r>
              <a:rPr lang="ru-RU" sz="1800" dirty="0" err="1"/>
              <a:t>Джамбори</a:t>
            </a:r>
            <a:r>
              <a:rPr lang="ru-RU" sz="1800" dirty="0"/>
              <a:t> был применен метод онлайн- рефлексии по итогам каждого дня. На этом мероприятии была делегация нашего учреждения и данный метод нам бы хотелось также применить в образовательном процессе </a:t>
            </a:r>
          </a:p>
          <a:p>
            <a:pPr lvl="0"/>
            <a:r>
              <a:rPr lang="ru-RU" sz="1800" dirty="0"/>
              <a:t>Современного школьника можно привлечь к творческим и краеведческим конкурсам, используя компьютерные ресурсы</a:t>
            </a:r>
          </a:p>
          <a:p>
            <a:pPr lvl="0"/>
            <a:r>
              <a:rPr lang="ru-RU" sz="1800" dirty="0"/>
              <a:t>Использование интернет-конкурсов поможет привлечь также аудиторию с ограниченными возможностями</a:t>
            </a:r>
          </a:p>
          <a:p>
            <a:pPr lvl="0"/>
            <a:r>
              <a:rPr lang="ru-RU" sz="1800" dirty="0"/>
              <a:t>Современному школьнику интересны различные </a:t>
            </a:r>
            <a:r>
              <a:rPr lang="ru-RU" sz="1800" dirty="0" err="1"/>
              <a:t>квесты</a:t>
            </a:r>
            <a:r>
              <a:rPr lang="ru-RU" sz="1800" dirty="0"/>
              <a:t> и игры с элементами </a:t>
            </a:r>
            <a:r>
              <a:rPr lang="ru-RU" sz="1800" dirty="0" err="1"/>
              <a:t>квестов</a:t>
            </a:r>
            <a:r>
              <a:rPr lang="ru-RU" sz="1800" dirty="0"/>
              <a:t>;</a:t>
            </a:r>
          </a:p>
          <a:p>
            <a:pPr lvl="0"/>
            <a:r>
              <a:rPr lang="ru-RU" sz="1800" dirty="0"/>
              <a:t>Онлайн-трансляции соревнований, конкурсов, разных мероприятий помогут расширить зрительскую аудиторию.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611560" y="1268760"/>
            <a:ext cx="5880100" cy="496854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611560" y="1631506"/>
            <a:ext cx="4824536" cy="17281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/>
              <a:t>Основной замысел проекта:</a:t>
            </a:r>
          </a:p>
          <a:p>
            <a:r>
              <a:rPr lang="ru-RU" sz="1800" dirty="0" smtClean="0"/>
              <a:t>Использовать современные </a:t>
            </a:r>
          </a:p>
          <a:p>
            <a:r>
              <a:rPr lang="ru-RU" sz="1800" dirty="0" smtClean="0"/>
              <a:t>информационные форматы </a:t>
            </a:r>
          </a:p>
          <a:p>
            <a:r>
              <a:rPr lang="ru-RU" sz="1800" dirty="0" smtClean="0"/>
              <a:t>для реализации образовательных </a:t>
            </a:r>
          </a:p>
          <a:p>
            <a:r>
              <a:rPr lang="ru-RU" sz="1800" dirty="0" smtClean="0"/>
              <a:t>и социальных целей учреждения</a:t>
            </a:r>
          </a:p>
          <a:p>
            <a:r>
              <a:rPr lang="ru-RU" sz="1800" dirty="0" smtClean="0"/>
              <a:t> 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74812" y="3645024"/>
            <a:ext cx="4733292" cy="1728192"/>
          </a:xfrm>
          <a:prstGeom prst="roundRect">
            <a:avLst>
              <a:gd name="adj" fmla="val 24223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Ожидаемый социальный эффект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увеличение аудитории </a:t>
            </a:r>
            <a:r>
              <a:rPr lang="ru-RU" sz="1800" dirty="0"/>
              <a:t>участников, </a:t>
            </a:r>
          </a:p>
          <a:p>
            <a:r>
              <a:rPr lang="ru-RU" sz="1800" dirty="0"/>
              <a:t>зрителей, членов зрительского жюри </a:t>
            </a:r>
          </a:p>
          <a:p>
            <a:r>
              <a:rPr lang="ru-RU" sz="1800" dirty="0"/>
              <a:t>проектов и конкурсов ДДЮТЭ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796136" y="2204864"/>
            <a:ext cx="3012380" cy="338437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 smtClean="0"/>
              <a:t>Цель проекта: </a:t>
            </a:r>
            <a:endParaRPr lang="ru-RU" sz="2400" dirty="0" smtClean="0"/>
          </a:p>
          <a:p>
            <a:pPr algn="ctr"/>
            <a:r>
              <a:rPr lang="ru-RU" sz="1800" b="1" dirty="0"/>
              <a:t>разработать систему </a:t>
            </a:r>
            <a:endParaRPr lang="ru-RU" sz="1800" b="1" dirty="0" smtClean="0"/>
          </a:p>
          <a:p>
            <a:pPr algn="ctr"/>
            <a:r>
              <a:rPr lang="en-US" sz="1800" b="1" dirty="0" smtClean="0"/>
              <a:t>IT</a:t>
            </a:r>
            <a:r>
              <a:rPr lang="ru-RU" sz="1800" b="1" dirty="0"/>
              <a:t>- </a:t>
            </a:r>
            <a:r>
              <a:rPr lang="ru-RU" sz="1800" b="1" dirty="0" smtClean="0"/>
              <a:t>сопровождения </a:t>
            </a:r>
            <a:r>
              <a:rPr lang="ru-RU" sz="1800" b="1" dirty="0"/>
              <a:t>конкурсов, соревнований и </a:t>
            </a:r>
            <a:r>
              <a:rPr lang="ru-RU" sz="1800" b="1" dirty="0" err="1" smtClean="0"/>
              <a:t>квестов</a:t>
            </a:r>
            <a:r>
              <a:rPr lang="ru-RU" sz="1800" b="1" dirty="0" smtClean="0"/>
              <a:t> </a:t>
            </a:r>
            <a:endParaRPr lang="ru-RU" sz="1800" b="1" dirty="0"/>
          </a:p>
          <a:p>
            <a:pPr algn="ctr"/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</a:t>
            </a:r>
            <a:r>
              <a:rPr lang="en-US" dirty="0">
                <a:solidFill>
                  <a:srgbClr val="FFC000"/>
                </a:solidFill>
              </a:rPr>
              <a:t>IT</a:t>
            </a:r>
            <a:r>
              <a:rPr lang="ru-RU" dirty="0">
                <a:solidFill>
                  <a:srgbClr val="FFC000"/>
                </a:solidFill>
              </a:rPr>
              <a:t>-поколение»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</a:t>
            </a:r>
            <a:r>
              <a:rPr lang="en-US" dirty="0">
                <a:solidFill>
                  <a:srgbClr val="FFC000"/>
                </a:solidFill>
              </a:rPr>
              <a:t>IT</a:t>
            </a:r>
            <a:r>
              <a:rPr lang="ru-RU" dirty="0">
                <a:solidFill>
                  <a:srgbClr val="FFC000"/>
                </a:solidFill>
              </a:rPr>
              <a:t>-поколение»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Результаты проекта:</a:t>
            </a:r>
          </a:p>
          <a:p>
            <a:pPr lvl="0"/>
            <a:r>
              <a:rPr lang="ru-RU" sz="2400" dirty="0"/>
              <a:t>Увеличение количества участников творческих конкурсов, олимпиад, викторин в 2 раза;</a:t>
            </a:r>
          </a:p>
          <a:p>
            <a:pPr lvl="0"/>
            <a:r>
              <a:rPr lang="ru-RU" sz="2400" dirty="0"/>
              <a:t>Привлечение большего количества школьников к краеведческой </a:t>
            </a:r>
            <a:r>
              <a:rPr lang="ru-RU" sz="2400" dirty="0" err="1"/>
              <a:t>квест</a:t>
            </a:r>
            <a:r>
              <a:rPr lang="ru-RU" sz="2400" dirty="0"/>
              <a:t>-игре «Город белых берез» благодаря </a:t>
            </a:r>
            <a:r>
              <a:rPr lang="en-US" sz="2400" dirty="0"/>
              <a:t>IT</a:t>
            </a:r>
            <a:r>
              <a:rPr lang="ru-RU" sz="2400" dirty="0"/>
              <a:t> технологиям;</a:t>
            </a:r>
          </a:p>
          <a:p>
            <a:pPr lvl="0"/>
            <a:r>
              <a:rPr lang="ru-RU" sz="2400" dirty="0"/>
              <a:t>Расширение аудитории участников в творческих конкурсах, в том числе и школьников с ограниченными возможностями здоровья.</a:t>
            </a:r>
          </a:p>
          <a:p>
            <a:pPr lvl="0"/>
            <a:r>
              <a:rPr lang="ru-RU" sz="2400" dirty="0"/>
              <a:t>Расширение родительской аудитории при помощи </a:t>
            </a:r>
            <a:r>
              <a:rPr lang="en-US" sz="2400" dirty="0"/>
              <a:t>IT</a:t>
            </a:r>
            <a:r>
              <a:rPr lang="ru-RU" sz="2400" dirty="0"/>
              <a:t> технологий, которая может наблюдать за выступлениями своих детей на соревнованиях.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931375"/>
              </p:ext>
            </p:extLst>
          </p:nvPr>
        </p:nvGraphicFramePr>
        <p:xfrm>
          <a:off x="533400" y="1066800"/>
          <a:ext cx="8229600" cy="65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Планировалось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на декабрь</a:t>
                      </a:r>
                      <a:r>
                        <a:rPr lang="ru-RU" baseline="0" dirty="0" smtClean="0"/>
                        <a:t> 2019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1.Увеличение количества участников творческих конкурсов, олимпиад, викторин в 2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Действует группа </a:t>
                      </a:r>
                      <a:r>
                        <a:rPr lang="ru-RU" dirty="0" err="1" smtClean="0"/>
                        <a:t>ВКонтакте</a:t>
                      </a:r>
                      <a:r>
                        <a:rPr lang="ru-RU" baseline="0" dirty="0" smtClean="0"/>
                        <a:t> Дом туризма (группы объединений у 8 педагогов (50%) в </a:t>
                      </a:r>
                      <a:r>
                        <a:rPr lang="ru-RU" baseline="0" dirty="0" err="1" smtClean="0"/>
                        <a:t>Инстаграм</a:t>
                      </a:r>
                      <a:r>
                        <a:rPr lang="ru-RU" baseline="0" dirty="0" smtClean="0"/>
                        <a:t> созданы группы «Скауты» и «Волонтеры»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Привлечение большего количества школьников к краеведческой </a:t>
                      </a:r>
                      <a:r>
                        <a:rPr lang="ru-RU" sz="1800" dirty="0" err="1" smtClean="0"/>
                        <a:t>квест</a:t>
                      </a:r>
                      <a:r>
                        <a:rPr lang="ru-RU" sz="1800" dirty="0" smtClean="0"/>
                        <a:t>-игре «Город белых берез» благодаря </a:t>
                      </a:r>
                      <a:r>
                        <a:rPr lang="en-US" sz="1800" dirty="0" smtClean="0"/>
                        <a:t>IT</a:t>
                      </a:r>
                      <a:r>
                        <a:rPr lang="ru-RU" sz="1800" dirty="0" smtClean="0"/>
                        <a:t> технологиям;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Аудитория участников увеличилась</a:t>
                      </a:r>
                      <a:r>
                        <a:rPr lang="ru-RU" baseline="0" dirty="0" smtClean="0"/>
                        <a:t> с 25 до 450 участников (ежегодная игра «Березники- </a:t>
                      </a:r>
                      <a:r>
                        <a:rPr lang="ru-RU" baseline="0" dirty="0" err="1" smtClean="0"/>
                        <a:t>Челлендж</a:t>
                      </a:r>
                      <a:r>
                        <a:rPr lang="ru-RU" baseline="0" dirty="0" smtClean="0"/>
                        <a:t>» и «По памятным местам города»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Расширение аудитории участников в творческих конкурсах, в том числе и школьников с ограниченными возможностями здоровья.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Расширение родительской аудитории при помощи </a:t>
                      </a:r>
                      <a:r>
                        <a:rPr lang="en-US" sz="1800" dirty="0" smtClean="0"/>
                        <a:t>IT</a:t>
                      </a:r>
                      <a:r>
                        <a:rPr lang="ru-RU" sz="1800" dirty="0" smtClean="0"/>
                        <a:t> технологий, которая может наблюдать за выступлениями своих детей на соревнованиях.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большой георгиевской игре, городских </a:t>
                      </a:r>
                      <a:r>
                        <a:rPr lang="ru-RU" sz="1200" dirty="0" err="1" smtClean="0"/>
                        <a:t>турслетах</a:t>
                      </a:r>
                      <a:r>
                        <a:rPr lang="ru-RU" sz="1200" dirty="0" smtClean="0"/>
                        <a:t> конкурс фотографий проходит в онлайн- режиме. Проведены онлайн конкурсы «Скауты рисуют </a:t>
                      </a:r>
                      <a:r>
                        <a:rPr lang="ru-RU" sz="1200" dirty="0" err="1" smtClean="0"/>
                        <a:t>мемы</a:t>
                      </a:r>
                      <a:r>
                        <a:rPr lang="ru-RU" sz="1200" dirty="0" smtClean="0"/>
                        <a:t>» (ЗОЖ), новогоднее поздравление.</a:t>
                      </a:r>
                    </a:p>
                    <a:p>
                      <a:r>
                        <a:rPr lang="ru-RU" sz="1200" dirty="0" smtClean="0"/>
                        <a:t>Практикуется онлайн регистрация на соревнования по ориентированию, скалолазанию, краеведческих</a:t>
                      </a:r>
                      <a:r>
                        <a:rPr lang="ru-RU" sz="1200" baseline="0" dirty="0" smtClean="0"/>
                        <a:t> викторинах 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400" baseline="0" dirty="0" smtClean="0"/>
                        <a:t>Организуются регулярные онлайн трансляции с городских мероприятий :профильный скаутский лагерь, городские соревнования «Юный спасатель», городской </a:t>
                      </a:r>
                      <a:r>
                        <a:rPr lang="ru-RU" sz="1400" baseline="0" dirty="0" err="1" smtClean="0"/>
                        <a:t>турслет</a:t>
                      </a:r>
                      <a:r>
                        <a:rPr lang="ru-RU" sz="1400" baseline="0" dirty="0" smtClean="0"/>
                        <a:t>. Проходят трансляции для родителей с Российских соревнований по спортивному туризма.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2254"/>
            <a:ext cx="8229600" cy="46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2254"/>
            <a:ext cx="8229600" cy="46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63562"/>
          </a:xfrm>
        </p:spPr>
        <p:txBody>
          <a:bodyPr/>
          <a:lstStyle/>
          <a:p>
            <a:r>
              <a:rPr lang="ru-RU" sz="2500" dirty="0"/>
              <a:t>Основные задачи программы</a:t>
            </a:r>
            <a:endParaRPr lang="en-US" sz="2500" dirty="0"/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79512" y="785794"/>
            <a:ext cx="8712968" cy="57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000" b="0" dirty="0" smtClean="0">
                <a:solidFill>
                  <a:schemeClr val="tx1"/>
                </a:solidFill>
              </a:rPr>
              <a:t>Создать условия для успешного внедрения профессионального стандарта педагога дополнительного образования в учреждении;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</a:rPr>
              <a:t>Обновить и расширить спектр реализуемых в учреждении </a:t>
            </a:r>
            <a:r>
              <a:rPr lang="ru-RU" sz="2000" b="0" dirty="0" err="1" smtClean="0">
                <a:solidFill>
                  <a:schemeClr val="tx1"/>
                </a:solidFill>
              </a:rPr>
              <a:t>общеразвивающих</a:t>
            </a:r>
            <a:r>
              <a:rPr lang="ru-RU" sz="2000" b="0" dirty="0" smtClean="0">
                <a:solidFill>
                  <a:schemeClr val="tx1"/>
                </a:solidFill>
              </a:rPr>
              <a:t> программ и образовательных проектов, обеспечить их соответствие современным требованиям;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</a:rPr>
              <a:t>Апробировать модель организации краеведческой и экскурсионной работы с учащимися образовательных учреждений города в рамках проекта «Образовательный туризм»;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</a:rPr>
              <a:t>Обеспечить расширение спектра образовательных услуг, предоставляемых учащимся и родителям, проживающим в правобережной части города;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</a:rPr>
              <a:t>Разработать систему IT-сопровождения организации и проведения конкурсов, соревнований, мероприятий в учреждении;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</a:rPr>
              <a:t>Провести реконструкцию Музея исследовательского туризма с учетом современных тенденций музейной педагогики и применением информационных технологий.</a:t>
            </a:r>
          </a:p>
          <a:p>
            <a:pPr marL="971550" lvl="1" indent="-514350">
              <a:lnSpc>
                <a:spcPct val="80000"/>
              </a:lnSpc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«Новый музей»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Ключевые проблемы:</a:t>
            </a:r>
            <a:endParaRPr lang="ru-RU" dirty="0"/>
          </a:p>
          <a:p>
            <a:pPr lvl="0"/>
            <a:r>
              <a:rPr lang="ru-RU" sz="2000" dirty="0"/>
              <a:t>Музею исследовательского туризма - более 15 лет. В музее собраны уникальные экспонаты детских экспедиций по геологии, археологии, спелеологии и краеведения. Стенды, диорамы музея делались своими руками и на сегодняшний момент сильно устарели.</a:t>
            </a:r>
          </a:p>
          <a:p>
            <a:pPr lvl="0"/>
            <a:r>
              <a:rPr lang="ru-RU" sz="2000" dirty="0"/>
              <a:t>Сегодня возникает необходимость в переоборудовании музея, создания в нём интерактивной среды, в которой экспонаты музея не только можно рассмотреть и потрогать, но и посмотреть историю их возникновения, применения и т.д.</a:t>
            </a:r>
          </a:p>
          <a:p>
            <a:pPr lvl="0"/>
            <a:r>
              <a:rPr lang="ru-RU" sz="2000" dirty="0"/>
              <a:t>Музей имеет богатые геологические коллекции и используется для реализации программ по геологии. Также музей активно используется как этнографический и пользуется популярностью у школьников (особенно в каникулярное время).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611560" y="1268760"/>
            <a:ext cx="5880100" cy="496854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611560" y="1628800"/>
            <a:ext cx="4674096" cy="17281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Основной замысел проекта:</a:t>
            </a:r>
          </a:p>
          <a:p>
            <a:r>
              <a:rPr lang="ru-RU" sz="1800" dirty="0" smtClean="0">
                <a:effectLst/>
              </a:rPr>
              <a:t>увеличить </a:t>
            </a:r>
            <a:r>
              <a:rPr lang="ru-RU" sz="1800" dirty="0">
                <a:effectLst/>
              </a:rPr>
              <a:t>привлекательность музея </a:t>
            </a:r>
          </a:p>
          <a:p>
            <a:r>
              <a:rPr lang="ru-RU" sz="1800" dirty="0">
                <a:effectLst/>
              </a:rPr>
              <a:t>исследовательского туризма для </a:t>
            </a:r>
          </a:p>
          <a:p>
            <a:r>
              <a:rPr lang="ru-RU" sz="1800" dirty="0">
                <a:effectLst/>
              </a:rPr>
              <a:t>увеличения количества посещений</a:t>
            </a:r>
            <a:endParaRPr lang="ru-RU" sz="1800" dirty="0"/>
          </a:p>
          <a:p>
            <a:endParaRPr lang="ru-RU" sz="1800" dirty="0" smtClean="0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74812" y="3573016"/>
            <a:ext cx="4733292" cy="1728192"/>
          </a:xfrm>
          <a:prstGeom prst="roundRect">
            <a:avLst>
              <a:gd name="adj" fmla="val 24223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Ожидаемый социальный эффект</a:t>
            </a:r>
            <a:r>
              <a:rPr lang="ru-RU" sz="1800" dirty="0" smtClean="0"/>
              <a:t>: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940152" y="2204864"/>
            <a:ext cx="2868364" cy="338437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 smtClean="0"/>
              <a:t>Цель проекта: </a:t>
            </a:r>
            <a:endParaRPr lang="ru-RU" sz="2400" dirty="0" smtClean="0"/>
          </a:p>
          <a:p>
            <a:pPr algn="ctr"/>
            <a:r>
              <a:rPr lang="ru-RU" sz="2000" b="1" dirty="0">
                <a:effectLst/>
              </a:rPr>
              <a:t>Провести реконструкцию музея, учитывая современные тенденции интерактивных возможностей </a:t>
            </a:r>
            <a:r>
              <a:rPr lang="ru-RU" sz="2000" b="1" dirty="0" smtClean="0">
                <a:effectLst/>
              </a:rPr>
              <a:t>музеев</a:t>
            </a:r>
            <a:endParaRPr lang="ru-RU" sz="2000" b="1" dirty="0" smtClean="0"/>
          </a:p>
          <a:p>
            <a:pPr algn="ctr"/>
            <a:endParaRPr lang="ru-RU" sz="2400" dirty="0" smtClean="0"/>
          </a:p>
          <a:p>
            <a:pPr algn="ctr"/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«Новый музей»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«Новый музей»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Основные задачи проекта:</a:t>
            </a:r>
          </a:p>
          <a:p>
            <a:pPr lvl="0"/>
            <a:r>
              <a:rPr lang="ru-RU" dirty="0" smtClean="0"/>
              <a:t>Привлечение </a:t>
            </a:r>
            <a:r>
              <a:rPr lang="ru-RU" dirty="0"/>
              <a:t>средств на реконструкцию музея</a:t>
            </a:r>
          </a:p>
          <a:p>
            <a:pPr lvl="0"/>
            <a:r>
              <a:rPr lang="ru-RU" dirty="0"/>
              <a:t>Увеличение аудитории посетителей музея</a:t>
            </a:r>
          </a:p>
          <a:p>
            <a:pPr lvl="0"/>
            <a:r>
              <a:rPr lang="ru-RU" dirty="0"/>
              <a:t>Разработка интерактивных уроков в помощь учителям географии, истории (уроки краеведения, этнографии)</a:t>
            </a:r>
          </a:p>
          <a:p>
            <a:pPr lvl="0"/>
            <a:r>
              <a:rPr lang="ru-RU" dirty="0"/>
              <a:t>Проведение творческих конкурсов, викторин, мероприятий с применением </a:t>
            </a:r>
            <a:r>
              <a:rPr lang="en-US" dirty="0"/>
              <a:t>IT </a:t>
            </a:r>
            <a:r>
              <a:rPr lang="ru-RU" dirty="0"/>
              <a:t>технологий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Проект «Новый музей»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проекта: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Увеличение количества посещений музея в 2 раза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Привлечение большего количества школьников к олимпиадам по геологии, краеведению и экологии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Расширение аудитории участников в олимпиадах и творческих конкурсах, в том числе и детей с ограниченными возможностями здоровья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Разработка и реализация интерактивных уроков по геологии, археологии, спелеологии и этнографии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01.12.2019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Мероприятия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/>
              <a:t>Музейные уроки: с 71 до 22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/>
              <a:t>Этнографические экскурсии: от 3 до 10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/>
              <a:t>Олимпиады по геологии: по 2 ежегодно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/>
              <a:t>Консультации по геологии: 12-14 ежегодно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Охват (чел.)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2017 г. – 1668 чел.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2018 г. – 1532 чел.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2019 г. – 845 чел.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3050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C00000"/>
                </a:solidFill>
              </a:rPr>
              <a:t>Музейные уроки</a:t>
            </a:r>
          </a:p>
          <a:p>
            <a:pPr indent="-273050">
              <a:lnSpc>
                <a:spcPct val="80000"/>
              </a:lnSpc>
              <a:buNone/>
            </a:pPr>
            <a:r>
              <a:rPr lang="ru-RU" sz="1800" u="sng" dirty="0"/>
              <a:t>Новые музейные уроки:</a:t>
            </a:r>
          </a:p>
          <a:p>
            <a:pPr indent="-273050">
              <a:lnSpc>
                <a:spcPct val="80000"/>
              </a:lnSpc>
              <a:buNone/>
            </a:pPr>
            <a:r>
              <a:rPr lang="ru-RU" sz="1800" dirty="0"/>
              <a:t>2017 г. – «Каша – мать наша» 2018 г. – «Литературное </a:t>
            </a:r>
            <a:r>
              <a:rPr lang="ru-RU" sz="1800" dirty="0" err="1"/>
              <a:t>Прикамье</a:t>
            </a:r>
            <a:r>
              <a:rPr lang="ru-RU" sz="1800" dirty="0"/>
              <a:t> и Кино»</a:t>
            </a:r>
          </a:p>
          <a:p>
            <a:pPr indent="-273050">
              <a:lnSpc>
                <a:spcPct val="80000"/>
              </a:lnSpc>
              <a:buNone/>
            </a:pPr>
            <a:r>
              <a:rPr lang="ru-RU" sz="1800" dirty="0"/>
              <a:t>(в сборнике статей по материалам </a:t>
            </a:r>
            <a:r>
              <a:rPr lang="en-US" sz="1800" dirty="0"/>
              <a:t>IV </a:t>
            </a:r>
            <a:r>
              <a:rPr lang="ru-RU" sz="1800" dirty="0"/>
              <a:t>Международного научно-практического форума по музейной педагогике)</a:t>
            </a:r>
          </a:p>
          <a:p>
            <a:pPr indent="-273050">
              <a:lnSpc>
                <a:spcPct val="80000"/>
              </a:lnSpc>
              <a:buNone/>
            </a:pPr>
            <a:endParaRPr lang="ru-RU" sz="1800" dirty="0"/>
          </a:p>
          <a:p>
            <a:pPr indent="-273050">
              <a:lnSpc>
                <a:spcPct val="80000"/>
              </a:lnSpc>
              <a:buNone/>
            </a:pPr>
            <a:r>
              <a:rPr lang="ru-RU" sz="1800" dirty="0"/>
              <a:t>2018 г. – «Литературное </a:t>
            </a:r>
            <a:r>
              <a:rPr lang="ru-RU" sz="1800" dirty="0" err="1"/>
              <a:t>Прикамье</a:t>
            </a:r>
            <a:r>
              <a:rPr lang="ru-RU" sz="1800" dirty="0"/>
              <a:t> и Кино»</a:t>
            </a:r>
          </a:p>
          <a:p>
            <a:pPr indent="-273050">
              <a:lnSpc>
                <a:spcPct val="80000"/>
              </a:lnSpc>
              <a:buNone/>
            </a:pPr>
            <a:endParaRPr lang="ru-RU" sz="1800" dirty="0"/>
          </a:p>
          <a:p>
            <a:pPr indent="-273050">
              <a:lnSpc>
                <a:spcPct val="80000"/>
              </a:lnSpc>
              <a:buNone/>
            </a:pPr>
            <a:r>
              <a:rPr lang="ru-RU" sz="1800" dirty="0"/>
              <a:t>2019 г. – «Театральная жизнь </a:t>
            </a:r>
            <a:r>
              <a:rPr lang="ru-RU" sz="1800" dirty="0" err="1"/>
              <a:t>Прикамья</a:t>
            </a:r>
            <a:r>
              <a:rPr lang="ru-RU" sz="1800" dirty="0"/>
              <a:t>» (в сборнике статей по материалам </a:t>
            </a:r>
            <a:r>
              <a:rPr lang="en-US" sz="1800" dirty="0"/>
              <a:t>V </a:t>
            </a:r>
            <a:r>
              <a:rPr lang="ru-RU" sz="1800" dirty="0"/>
              <a:t>Международного научно-практического форума по музейной педагогике)</a:t>
            </a:r>
          </a:p>
          <a:p>
            <a:pPr indent="-273050">
              <a:lnSpc>
                <a:spcPct val="80000"/>
              </a:lnSpc>
              <a:buNone/>
            </a:pPr>
            <a:r>
              <a:rPr lang="ru-RU" sz="1800" b="1" dirty="0"/>
              <a:t>С охватом детей: до 500 человек ежегодно </a:t>
            </a:r>
          </a:p>
          <a:p>
            <a:pPr indent="-273050">
              <a:lnSpc>
                <a:spcPct val="80000"/>
              </a:lnSpc>
              <a:buNone/>
            </a:pPr>
            <a:endParaRPr lang="ru-RU" sz="1800" dirty="0">
              <a:solidFill>
                <a:srgbClr val="C00000"/>
              </a:solidFill>
            </a:endParaRPr>
          </a:p>
          <a:p>
            <a:pPr indent="-273050">
              <a:lnSpc>
                <a:spcPct val="80000"/>
              </a:lnSpc>
              <a:buNone/>
            </a:pPr>
            <a:r>
              <a:rPr lang="ru-RU" sz="1800" dirty="0"/>
              <a:t>* Сборник музейных уроков «Летние музейные уроки» – </a:t>
            </a:r>
            <a:r>
              <a:rPr lang="ru-RU" sz="1800" b="1" u="sng" dirty="0">
                <a:solidFill>
                  <a:srgbClr val="C00000"/>
                </a:solidFill>
              </a:rPr>
              <a:t>дипломант</a:t>
            </a:r>
            <a:r>
              <a:rPr lang="ru-RU" sz="1800" b="1" u="sng" dirty="0"/>
              <a:t> </a:t>
            </a:r>
            <a:r>
              <a:rPr lang="ru-RU" sz="1800" dirty="0"/>
              <a:t>Всероссийского конкурса учебных и методических материалов в помощь педагогам, организаторам туристско-краеведческой и экскурсионной работы с обучающимися, воспитанниками, 2019 г.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проекты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«Школа для профессионалов»</a:t>
            </a:r>
          </a:p>
          <a:p>
            <a:r>
              <a:rPr lang="ru-RU" sz="3600" dirty="0" smtClean="0"/>
              <a:t>«В объективе внимания – 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подросток»</a:t>
            </a:r>
          </a:p>
          <a:p>
            <a:r>
              <a:rPr lang="ru-RU" sz="3600" dirty="0" smtClean="0"/>
              <a:t>«Правый берег»</a:t>
            </a:r>
          </a:p>
          <a:p>
            <a:r>
              <a:rPr lang="ru-RU" sz="3600" dirty="0" smtClean="0"/>
              <a:t>«Образовательный туризм»</a:t>
            </a:r>
          </a:p>
          <a:p>
            <a:r>
              <a:rPr lang="ru-RU" sz="3600" dirty="0" smtClean="0"/>
              <a:t>«</a:t>
            </a:r>
            <a:r>
              <a:rPr lang="en-US" sz="3600" dirty="0" smtClean="0"/>
              <a:t>IT</a:t>
            </a:r>
            <a:r>
              <a:rPr lang="ru-RU" sz="3600" dirty="0" smtClean="0"/>
              <a:t>-поколение»</a:t>
            </a:r>
          </a:p>
          <a:p>
            <a:r>
              <a:rPr lang="ru-RU" sz="3600" dirty="0" smtClean="0"/>
              <a:t>«Новый Музей»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103478" y="2052951"/>
            <a:ext cx="7428962" cy="2600185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МАОУ </a:t>
            </a:r>
            <a:r>
              <a:rPr lang="ru-RU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ДОД «Дом детского и юношеского туризма и экскурсий»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618419, </a:t>
            </a:r>
            <a:r>
              <a:rPr lang="ru-RU" sz="32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г.Березники</a:t>
            </a:r>
            <a:r>
              <a:rPr lang="ru-RU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проезд Большевистский, д. 7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Телефон/факс 8 (3424)27-60-83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E-mail: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ber_ddute@mail.ru</a:t>
            </a:r>
            <a:endParaRPr lang="en-US" sz="3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//</a:t>
            </a:r>
            <a:r>
              <a:rPr lang="en-US" sz="3200" dirty="0" err="1" smtClean="0">
                <a:solidFill>
                  <a:schemeClr val="bg1"/>
                </a:solidFill>
                <a:effectLst/>
              </a:rPr>
              <a:t>ber</a:t>
            </a:r>
            <a:r>
              <a:rPr lang="ru-RU" sz="3200" dirty="0">
                <a:solidFill>
                  <a:schemeClr val="bg1"/>
                </a:solidFill>
                <a:effectLst/>
              </a:rPr>
              <a:t>-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ddute</a:t>
            </a:r>
            <a:r>
              <a:rPr lang="ru-RU" sz="3200" dirty="0">
                <a:solidFill>
                  <a:schemeClr val="bg1"/>
                </a:solidFill>
                <a:effectLst/>
              </a:rPr>
              <a:t>.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ucoz</a:t>
            </a:r>
            <a:r>
              <a:rPr lang="ru-RU" sz="3200" dirty="0">
                <a:solidFill>
                  <a:schemeClr val="bg1"/>
                </a:solidFill>
                <a:effectLst/>
              </a:rPr>
              <a:t>.</a:t>
            </a:r>
            <a:r>
              <a:rPr lang="en-US" sz="3200" dirty="0" err="1" smtClean="0">
                <a:solidFill>
                  <a:schemeClr val="bg1"/>
                </a:solidFill>
                <a:effectLst/>
              </a:rPr>
              <a:t>ru</a:t>
            </a:r>
            <a:endParaRPr lang="en-US" sz="3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92696"/>
            <a:ext cx="696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Verdana"/>
              </a:rPr>
              <a:t>Спасибо за внимание 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Период и этапы реализации программы</a:t>
            </a:r>
            <a:endParaRPr lang="en-US" sz="25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285720" y="1000108"/>
            <a:ext cx="8572559" cy="5286411"/>
            <a:chOff x="528" y="1200"/>
            <a:chExt cx="4752" cy="2352"/>
          </a:xfrm>
        </p:grpSpPr>
        <p:sp>
          <p:nvSpPr>
            <p:cNvPr id="8294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4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5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2951" name="AutoShape 7"/>
            <p:cNvSpPr>
              <a:spLocks noChangeArrowheads="1"/>
            </p:cNvSpPr>
            <p:nvPr/>
          </p:nvSpPr>
          <p:spPr bwMode="gray">
            <a:xfrm>
              <a:off x="578" y="1200"/>
              <a:ext cx="1390" cy="36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2017-2018 г. </a:t>
              </a:r>
              <a:endParaRPr lang="en-US" sz="20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2952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2018-2019 гг.</a:t>
              </a:r>
              <a:endParaRPr lang="en-US" sz="20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295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2020 г.</a:t>
              </a:r>
              <a:endParaRPr lang="en-US" sz="20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285992"/>
            <a:ext cx="371474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      Организационный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         - Анализ реализации </a:t>
            </a:r>
          </a:p>
          <a:p>
            <a:r>
              <a:rPr lang="ru-RU" sz="1400" dirty="0" smtClean="0"/>
              <a:t>          программы развития  </a:t>
            </a:r>
          </a:p>
          <a:p>
            <a:r>
              <a:rPr lang="ru-RU" sz="1400" dirty="0" smtClean="0"/>
              <a:t>          2017-2018 года;</a:t>
            </a:r>
          </a:p>
          <a:p>
            <a:r>
              <a:rPr lang="ru-RU" sz="1400" dirty="0" smtClean="0"/>
              <a:t>          - Определение  «точек</a:t>
            </a:r>
          </a:p>
          <a:p>
            <a:r>
              <a:rPr lang="ru-RU" sz="1400" dirty="0" smtClean="0"/>
              <a:t>             роста»</a:t>
            </a:r>
          </a:p>
          <a:p>
            <a:r>
              <a:rPr lang="ru-RU" sz="1400" dirty="0" smtClean="0"/>
              <a:t>             -  Разработка   программы </a:t>
            </a:r>
          </a:p>
          <a:p>
            <a:r>
              <a:rPr lang="ru-RU" sz="1400" dirty="0" smtClean="0"/>
              <a:t>                развития на 2018-2020 </a:t>
            </a:r>
          </a:p>
          <a:p>
            <a:r>
              <a:rPr lang="ru-RU" sz="1400" dirty="0" smtClean="0"/>
              <a:t>                годы </a:t>
            </a:r>
          </a:p>
          <a:p>
            <a:r>
              <a:rPr lang="ru-RU" sz="1400" dirty="0" smtClean="0"/>
              <a:t>              -  проведение  </a:t>
            </a:r>
          </a:p>
          <a:p>
            <a:r>
              <a:rPr lang="ru-RU" sz="1400" dirty="0" smtClean="0"/>
              <a:t>             педагогического </a:t>
            </a:r>
          </a:p>
          <a:p>
            <a:r>
              <a:rPr lang="ru-RU" sz="1400" dirty="0" smtClean="0"/>
              <a:t>           совета</a:t>
            </a:r>
          </a:p>
          <a:p>
            <a:r>
              <a:rPr lang="ru-RU" sz="1400" dirty="0" smtClean="0"/>
              <a:t>           - Создание рабочих</a:t>
            </a:r>
          </a:p>
          <a:p>
            <a:r>
              <a:rPr lang="ru-RU" sz="1400" dirty="0" smtClean="0"/>
              <a:t>           групп по реализации </a:t>
            </a:r>
          </a:p>
          <a:p>
            <a:r>
              <a:rPr lang="ru-RU" sz="1400" dirty="0" smtClean="0"/>
              <a:t>        проектов программы</a:t>
            </a:r>
          </a:p>
          <a:p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2786050" y="2214555"/>
            <a:ext cx="35719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Внедренческий этап:  </a:t>
            </a:r>
          </a:p>
          <a:p>
            <a:r>
              <a:rPr lang="ru-RU" sz="1400" b="1" dirty="0" smtClean="0"/>
              <a:t>       - </a:t>
            </a:r>
            <a:r>
              <a:rPr lang="ru-RU" sz="1400" dirty="0" smtClean="0"/>
              <a:t>Реализация основных </a:t>
            </a:r>
          </a:p>
          <a:p>
            <a:r>
              <a:rPr lang="ru-RU" sz="1400" dirty="0" smtClean="0"/>
              <a:t>        мероприятий, проектов</a:t>
            </a:r>
          </a:p>
          <a:p>
            <a:r>
              <a:rPr lang="ru-RU" sz="1400" dirty="0" smtClean="0"/>
              <a:t>        -Методическое</a:t>
            </a:r>
          </a:p>
          <a:p>
            <a:r>
              <a:rPr lang="ru-RU" sz="1400" dirty="0" smtClean="0"/>
              <a:t>         сопровождение  проектов</a:t>
            </a:r>
          </a:p>
          <a:p>
            <a:r>
              <a:rPr lang="ru-RU" sz="1400" dirty="0" smtClean="0"/>
              <a:t>           - </a:t>
            </a:r>
            <a:r>
              <a:rPr lang="ru-RU" sz="1400" dirty="0" err="1" smtClean="0"/>
              <a:t>Психолого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            педагогический </a:t>
            </a:r>
          </a:p>
          <a:p>
            <a:r>
              <a:rPr lang="ru-RU" sz="1400" dirty="0" smtClean="0"/>
              <a:t>             мониторинг реализации </a:t>
            </a:r>
          </a:p>
          <a:p>
            <a:r>
              <a:rPr lang="ru-RU" sz="1400" dirty="0" smtClean="0"/>
              <a:t>              программы</a:t>
            </a:r>
          </a:p>
          <a:p>
            <a:r>
              <a:rPr lang="ru-RU" sz="1400" dirty="0" smtClean="0"/>
              <a:t>              - Создание ресурсных</a:t>
            </a:r>
          </a:p>
          <a:p>
            <a:r>
              <a:rPr lang="ru-RU" sz="1400" dirty="0" smtClean="0"/>
              <a:t>              и информационных </a:t>
            </a:r>
          </a:p>
          <a:p>
            <a:r>
              <a:rPr lang="ru-RU" sz="1400" dirty="0" smtClean="0"/>
              <a:t>            условий для  реализации </a:t>
            </a:r>
          </a:p>
          <a:p>
            <a:r>
              <a:rPr lang="ru-RU" sz="1400" dirty="0" smtClean="0"/>
              <a:t>            проекта</a:t>
            </a:r>
          </a:p>
          <a:p>
            <a:r>
              <a:rPr lang="ru-RU" sz="1400" dirty="0" smtClean="0"/>
              <a:t>           - Оптимизация управления </a:t>
            </a:r>
          </a:p>
          <a:p>
            <a:r>
              <a:rPr lang="ru-RU" sz="1400" dirty="0" smtClean="0"/>
              <a:t>         и контроля качества  </a:t>
            </a:r>
          </a:p>
          <a:p>
            <a:r>
              <a:rPr lang="ru-RU" sz="1400" dirty="0" smtClean="0"/>
              <a:t>        образовательного </a:t>
            </a:r>
          </a:p>
          <a:p>
            <a:r>
              <a:rPr lang="ru-RU" sz="1400" dirty="0" smtClean="0"/>
              <a:t>       процесса в ходе </a:t>
            </a:r>
          </a:p>
          <a:p>
            <a:r>
              <a:rPr lang="ru-RU" sz="1400" dirty="0" smtClean="0"/>
              <a:t>      реализации программы</a:t>
            </a:r>
          </a:p>
          <a:p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2214554"/>
            <a:ext cx="35004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Обобщающий этап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/>
              <a:t>     -Анализ результатов, </a:t>
            </a:r>
          </a:p>
          <a:p>
            <a:r>
              <a:rPr lang="ru-RU" sz="1400" dirty="0" smtClean="0"/>
              <a:t>      обобщение опыта</a:t>
            </a:r>
          </a:p>
          <a:p>
            <a:r>
              <a:rPr lang="ru-RU" sz="1400" dirty="0" smtClean="0"/>
              <a:t>       реализации проектов </a:t>
            </a:r>
          </a:p>
          <a:p>
            <a:r>
              <a:rPr lang="ru-RU" sz="1400" dirty="0" smtClean="0"/>
              <a:t>        программы</a:t>
            </a:r>
          </a:p>
          <a:p>
            <a:r>
              <a:rPr lang="ru-RU" sz="1400" dirty="0" smtClean="0"/>
              <a:t>        - Создание банка </a:t>
            </a:r>
          </a:p>
          <a:p>
            <a:r>
              <a:rPr lang="ru-RU" sz="1400" dirty="0" smtClean="0"/>
              <a:t>          программ и </a:t>
            </a:r>
            <a:r>
              <a:rPr lang="ru-RU" sz="1400" dirty="0" err="1" smtClean="0"/>
              <a:t>учебно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           методических </a:t>
            </a:r>
          </a:p>
          <a:p>
            <a:r>
              <a:rPr lang="ru-RU" sz="1400" dirty="0" smtClean="0"/>
              <a:t>           комплексов по </a:t>
            </a:r>
          </a:p>
          <a:p>
            <a:r>
              <a:rPr lang="ru-RU" sz="1400" dirty="0" smtClean="0"/>
              <a:t>            направлениям проектов</a:t>
            </a:r>
          </a:p>
          <a:p>
            <a:r>
              <a:rPr lang="ru-RU" sz="1400" dirty="0" smtClean="0"/>
              <a:t>           - Анализ результатов </a:t>
            </a:r>
          </a:p>
          <a:p>
            <a:r>
              <a:rPr lang="ru-RU" sz="1400" dirty="0" smtClean="0"/>
              <a:t>          программы развития и </a:t>
            </a:r>
          </a:p>
          <a:p>
            <a:r>
              <a:rPr lang="ru-RU" sz="1400" dirty="0" smtClean="0"/>
              <a:t>         разработка новой </a:t>
            </a:r>
          </a:p>
          <a:p>
            <a:r>
              <a:rPr lang="ru-RU" sz="1400" dirty="0" smtClean="0"/>
              <a:t>        программы.</a:t>
            </a:r>
          </a:p>
          <a:p>
            <a:endParaRPr lang="ru-RU" sz="1400" b="1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проекты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«Школа для профессионалов»</a:t>
            </a:r>
          </a:p>
          <a:p>
            <a:r>
              <a:rPr lang="ru-RU" sz="3600" dirty="0" smtClean="0"/>
              <a:t>«В объективе внимания – 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подросток»</a:t>
            </a:r>
          </a:p>
          <a:p>
            <a:r>
              <a:rPr lang="ru-RU" sz="3600" dirty="0" smtClean="0"/>
              <a:t>«Правый берег»</a:t>
            </a:r>
          </a:p>
          <a:p>
            <a:r>
              <a:rPr lang="ru-RU" sz="3600" dirty="0" smtClean="0"/>
              <a:t>«Образовательный туризм»</a:t>
            </a:r>
          </a:p>
          <a:p>
            <a:r>
              <a:rPr lang="ru-RU" sz="3600" dirty="0" smtClean="0"/>
              <a:t>«</a:t>
            </a:r>
            <a:r>
              <a:rPr lang="en-US" sz="3600" dirty="0" smtClean="0"/>
              <a:t>IT</a:t>
            </a:r>
            <a:r>
              <a:rPr lang="ru-RU" sz="3600" dirty="0" smtClean="0"/>
              <a:t>-поколение»</a:t>
            </a:r>
          </a:p>
          <a:p>
            <a:r>
              <a:rPr lang="ru-RU" sz="3600" dirty="0" smtClean="0"/>
              <a:t>«Новый Музей»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447856" cy="563563"/>
          </a:xfrm>
        </p:spPr>
        <p:txBody>
          <a:bodyPr/>
          <a:lstStyle/>
          <a:p>
            <a:r>
              <a:rPr lang="ru-RU" dirty="0" smtClean="0"/>
              <a:t>Проект «Школа для профессионалов»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Замысел: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/>
              <a:t>Необходимо использовать потенциал методической работы в учреждении для обеспечения успешного перехода на </a:t>
            </a:r>
            <a:r>
              <a:rPr lang="ru-RU" sz="2000" dirty="0" err="1"/>
              <a:t>профстандарт</a:t>
            </a:r>
            <a:r>
              <a:rPr lang="ru-RU" sz="2000" dirty="0"/>
              <a:t> педагога дополнительного образования (методиста, педагога-организатора), работающего с подростками.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Социальный эффект:</a:t>
            </a:r>
          </a:p>
          <a:p>
            <a:r>
              <a:rPr lang="ru-RU" sz="2000" dirty="0"/>
              <a:t>- стабильность педагогического коллектива</a:t>
            </a:r>
          </a:p>
          <a:p>
            <a:r>
              <a:rPr lang="ru-RU" sz="2000" dirty="0"/>
              <a:t>- развитие профессиональных качеств, рост мастерства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конкурентноспособность</a:t>
            </a:r>
            <a:r>
              <a:rPr lang="ru-RU" sz="2000" dirty="0"/>
              <a:t> педагогов</a:t>
            </a:r>
          </a:p>
          <a:p>
            <a:r>
              <a:rPr lang="ru-RU" sz="2000" dirty="0"/>
              <a:t>- повышение качества образовательного процесса</a:t>
            </a:r>
          </a:p>
          <a:p>
            <a:r>
              <a:rPr lang="ru-RU" sz="2000" dirty="0"/>
              <a:t>- укрепление положительного имиджа учреждения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231832" cy="563563"/>
          </a:xfrm>
        </p:spPr>
        <p:txBody>
          <a:bodyPr/>
          <a:lstStyle/>
          <a:p>
            <a:pPr algn="ctr"/>
            <a:r>
              <a:rPr lang="ru-RU" dirty="0" smtClean="0"/>
              <a:t>Проект «Школа для профессионалов»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62000" y="1844824"/>
            <a:ext cx="7842448" cy="4312236"/>
            <a:chOff x="480" y="1296"/>
            <a:chExt cx="4783" cy="2448"/>
          </a:xfrm>
        </p:grpSpPr>
        <p:sp>
          <p:nvSpPr>
            <p:cNvPr id="7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tint val="30196"/>
                    <a:invGamma/>
                    <a:alpha val="36000"/>
                  </a:srgbClr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rgbClr val="2CA9D0"/>
                </a:gs>
                <a:gs pos="100000">
                  <a:srgbClr val="2CA9D0">
                    <a:gamma/>
                    <a:shade val="3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>
              <a:off x="83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058089"/>
                </a:gs>
                <a:gs pos="100000">
                  <a:srgbClr val="058089">
                    <a:gamma/>
                    <a:shade val="3137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rgbClr val="4841D9"/>
                </a:gs>
                <a:gs pos="100000">
                  <a:srgbClr val="4841D9">
                    <a:gamma/>
                    <a:shade val="3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white">
            <a:xfrm>
              <a:off x="884" y="2426"/>
              <a:ext cx="9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Конкурсы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white">
            <a:xfrm>
              <a:off x="2371" y="1564"/>
              <a:ext cx="10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Аттестация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white">
            <a:xfrm>
              <a:off x="4105" y="1603"/>
              <a:ext cx="6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КПК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white">
            <a:xfrm>
              <a:off x="3082" y="2873"/>
              <a:ext cx="6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ППС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white">
            <a:xfrm>
              <a:off x="1539" y="3236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ИПС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407" y="1939"/>
              <a:ext cx="38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Создание условий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для успешного внедрения профессионального стандарта в учреждении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AutoShape 17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80" y="1296"/>
              <a:ext cx="12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</a:rPr>
                <a:t>Цель проекта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для профессионалов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>
            <a:off x="1447800" y="19812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2CA9D0"/>
              </a:gs>
              <a:gs pos="100000">
                <a:srgbClr val="058089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gray">
          <a:xfrm>
            <a:off x="1065312" y="4047728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gray">
          <a:xfrm rot="20827004">
            <a:off x="3833606" y="5509022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gray">
          <a:xfrm rot="20827004">
            <a:off x="2105518" y="4915841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002219" y="3140968"/>
            <a:ext cx="1268975" cy="1335855"/>
            <a:chOff x="732" y="2112"/>
            <a:chExt cx="842" cy="860"/>
          </a:xfrm>
        </p:grpSpPr>
        <p:sp>
          <p:nvSpPr>
            <p:cNvPr id="11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gray">
            <a:xfrm>
              <a:off x="863" y="2348"/>
              <a:ext cx="53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ИПС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0" dirty="0">
                  <a:solidFill>
                    <a:srgbClr val="000000"/>
                  </a:solidFill>
                  <a:effectLst/>
                </a:rPr>
                <a:t>1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val 47"/>
          <p:cNvSpPr>
            <a:spLocks noChangeArrowheads="1"/>
          </p:cNvSpPr>
          <p:nvPr/>
        </p:nvSpPr>
        <p:spPr bwMode="gray">
          <a:xfrm>
            <a:off x="1524000" y="260667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48"/>
          <p:cNvSpPr>
            <a:spLocks noChangeArrowheads="1"/>
          </p:cNvSpPr>
          <p:nvPr/>
        </p:nvSpPr>
        <p:spPr bwMode="gray">
          <a:xfrm>
            <a:off x="1600200" y="200025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gray">
          <a:xfrm>
            <a:off x="1612900" y="200501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50"/>
          <p:cNvSpPr>
            <a:spLocks noChangeArrowheads="1"/>
          </p:cNvSpPr>
          <p:nvPr/>
        </p:nvSpPr>
        <p:spPr bwMode="gray">
          <a:xfrm>
            <a:off x="1624013" y="2016125"/>
            <a:ext cx="950912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gray">
          <a:xfrm>
            <a:off x="1677988" y="204152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gray">
          <a:xfrm>
            <a:off x="1307619" y="2204864"/>
            <a:ext cx="1629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Аттестовано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75%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gray">
          <a:xfrm>
            <a:off x="2790825" y="207645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54"/>
          <p:cNvSpPr>
            <a:spLocks noChangeArrowheads="1"/>
          </p:cNvSpPr>
          <p:nvPr/>
        </p:nvSpPr>
        <p:spPr bwMode="gray">
          <a:xfrm>
            <a:off x="2913063" y="154305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55"/>
          <p:cNvSpPr>
            <a:spLocks noChangeArrowheads="1"/>
          </p:cNvSpPr>
          <p:nvPr/>
        </p:nvSpPr>
        <p:spPr bwMode="gray">
          <a:xfrm>
            <a:off x="2922588" y="154622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56"/>
          <p:cNvSpPr>
            <a:spLocks noChangeArrowheads="1"/>
          </p:cNvSpPr>
          <p:nvPr/>
        </p:nvSpPr>
        <p:spPr bwMode="gray">
          <a:xfrm>
            <a:off x="2928938" y="1552575"/>
            <a:ext cx="633412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gray">
          <a:xfrm>
            <a:off x="2965450" y="1571625"/>
            <a:ext cx="563563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gray">
          <a:xfrm>
            <a:off x="2624599" y="1556792"/>
            <a:ext cx="12643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Участников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конкурсов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70%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1948904" y="4003774"/>
            <a:ext cx="1523097" cy="1441450"/>
            <a:chOff x="671" y="2112"/>
            <a:chExt cx="935" cy="860"/>
          </a:xfrm>
        </p:grpSpPr>
        <p:sp>
          <p:nvSpPr>
            <p:cNvPr id="29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45"/>
            <p:cNvSpPr>
              <a:spLocks noChangeArrowheads="1"/>
            </p:cNvSpPr>
            <p:nvPr/>
          </p:nvSpPr>
          <p:spPr bwMode="gray">
            <a:xfrm>
              <a:off x="791" y="2125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gray">
            <a:xfrm>
              <a:off x="671" y="2285"/>
              <a:ext cx="935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Повышение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психолого-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педагогических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компетенций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100%</a:t>
              </a:r>
              <a:endPara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4" y="4438997"/>
            <a:ext cx="1513706" cy="15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3908"/>
            <a:ext cx="3682303" cy="141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796136" y="11967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99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Gp_natural_light">
  <a:themeElements>
    <a:clrScheme name="170Gp_natural_light 3">
      <a:dk1>
        <a:srgbClr val="000000"/>
      </a:dk1>
      <a:lt1>
        <a:srgbClr val="FFFFFF"/>
      </a:lt1>
      <a:dk2>
        <a:srgbClr val="632769"/>
      </a:dk2>
      <a:lt2>
        <a:srgbClr val="C0C0C0"/>
      </a:lt2>
      <a:accent1>
        <a:srgbClr val="8B8DE1"/>
      </a:accent1>
      <a:accent2>
        <a:srgbClr val="DEA548"/>
      </a:accent2>
      <a:accent3>
        <a:srgbClr val="FFFFFF"/>
      </a:accent3>
      <a:accent4>
        <a:srgbClr val="000000"/>
      </a:accent4>
      <a:accent5>
        <a:srgbClr val="C4C5EE"/>
      </a:accent5>
      <a:accent6>
        <a:srgbClr val="C99540"/>
      </a:accent6>
      <a:hlink>
        <a:srgbClr val="58AFD2"/>
      </a:hlink>
      <a:folHlink>
        <a:srgbClr val="E2E25E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21858F"/>
        </a:dk2>
        <a:lt2>
          <a:srgbClr val="DDDDDD"/>
        </a:lt2>
        <a:accent1>
          <a:srgbClr val="66ABDA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B8D2EA"/>
        </a:accent5>
        <a:accent6>
          <a:srgbClr val="5C8A00"/>
        </a:accent6>
        <a:hlink>
          <a:srgbClr val="9369E7"/>
        </a:hlink>
        <a:folHlink>
          <a:srgbClr val="F0DA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8BEF4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3DBF8"/>
        </a:accent5>
        <a:accent6>
          <a:srgbClr val="DA820C"/>
        </a:accent6>
        <a:hlink>
          <a:srgbClr val="008080"/>
        </a:hlink>
        <a:folHlink>
          <a:srgbClr val="FFE2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632769"/>
        </a:dk2>
        <a:lt2>
          <a:srgbClr val="C0C0C0"/>
        </a:lt2>
        <a:accent1>
          <a:srgbClr val="8B8DE1"/>
        </a:accent1>
        <a:accent2>
          <a:srgbClr val="DEA548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C99540"/>
        </a:accent6>
        <a:hlink>
          <a:srgbClr val="58AFD2"/>
        </a:hlink>
        <a:folHlink>
          <a:srgbClr val="E2E2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cdb2004184l</Template>
  <TotalTime>2339</TotalTime>
  <Words>2873</Words>
  <Application>Microsoft Office PowerPoint</Application>
  <PresentationFormat>Экран (4:3)</PresentationFormat>
  <Paragraphs>615</Paragraphs>
  <Slides>47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170Gp_natural_light</vt:lpstr>
      <vt:lpstr>Реализация Программы развития учреждения   2018-2020 </vt:lpstr>
      <vt:lpstr>Проблемное поле</vt:lpstr>
      <vt:lpstr>Цель программы</vt:lpstr>
      <vt:lpstr>Основные задачи программы</vt:lpstr>
      <vt:lpstr>Период и этапы реализации программы</vt:lpstr>
      <vt:lpstr>Основные проекты программы</vt:lpstr>
      <vt:lpstr>Проект «Школа для профессионалов»</vt:lpstr>
      <vt:lpstr>Проект «Школа для профессионалов»</vt:lpstr>
      <vt:lpstr>Школа для профессионалов</vt:lpstr>
      <vt:lpstr>Проект «Школа для профессионалов»</vt:lpstr>
      <vt:lpstr>Проект «Школа для профессионалов»</vt:lpstr>
      <vt:lpstr>Проект «Школа для профессионалов»</vt:lpstr>
      <vt:lpstr>Проект «Школа для профессионалов»</vt:lpstr>
      <vt:lpstr>Проект «В объективе внимания -подросток»</vt:lpstr>
      <vt:lpstr>Проект «В объективе внимания -подросток»</vt:lpstr>
      <vt:lpstr>Проект «В объективе внимания -подросток»</vt:lpstr>
      <vt:lpstr>Презентация PowerPoint</vt:lpstr>
      <vt:lpstr>Презентация PowerPoint</vt:lpstr>
      <vt:lpstr>Увеличение кол-ва 5-9 классов</vt:lpstr>
      <vt:lpstr>Проект «Образовательный туризм»</vt:lpstr>
      <vt:lpstr>Проект «Образовательный туризм»</vt:lpstr>
      <vt:lpstr>Проект «Образовательный туризм»</vt:lpstr>
      <vt:lpstr>Проект «Образовательный туризм»</vt:lpstr>
      <vt:lpstr> </vt:lpstr>
      <vt:lpstr>Новые экскурсии проекта</vt:lpstr>
      <vt:lpstr>Городское профилактическое мероприятие  «В поход – круглый год»</vt:lpstr>
      <vt:lpstr>Результаты проекта</vt:lpstr>
      <vt:lpstr>Проект «Правый берег»</vt:lpstr>
      <vt:lpstr>Проект «Правый берег»</vt:lpstr>
      <vt:lpstr>Проект «Правый берег»</vt:lpstr>
      <vt:lpstr>Проект «Правый берег»</vt:lpstr>
      <vt:lpstr>Результаты</vt:lpstr>
      <vt:lpstr>Презентация PowerPoint</vt:lpstr>
      <vt:lpstr>Проект «IT-поколение»</vt:lpstr>
      <vt:lpstr>Проект «IT-поколение»</vt:lpstr>
      <vt:lpstr>Проект «IT-поколение»</vt:lpstr>
      <vt:lpstr>Результаты </vt:lpstr>
      <vt:lpstr>Презентация PowerPoint</vt:lpstr>
      <vt:lpstr>Презентация PowerPoint</vt:lpstr>
      <vt:lpstr>Проект «Новый музей»</vt:lpstr>
      <vt:lpstr>Проект «Новый музей»</vt:lpstr>
      <vt:lpstr>Проект «Новый музей»</vt:lpstr>
      <vt:lpstr>Проект «Новый музей»</vt:lpstr>
      <vt:lpstr>На 01.12.2019</vt:lpstr>
      <vt:lpstr>Результаты</vt:lpstr>
      <vt:lpstr>Основные проекты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СЕТЕВОГО  ВЗАИМОДЕЙСТВИЯ  ШКОЛЫ  И  УДО  В  СИСТЕМЕ  ПОВЫШЕНИЯ  ПРОФЕССИОНАЛЬНОГО  УРОВНЯ  ПЕДАГОГОВ</dc:title>
  <dc:creator>User</dc:creator>
  <cp:lastModifiedBy>Директор</cp:lastModifiedBy>
  <cp:revision>188</cp:revision>
  <cp:lastPrinted>2014-06-09T23:50:21Z</cp:lastPrinted>
  <dcterms:created xsi:type="dcterms:W3CDTF">2014-06-09T19:04:12Z</dcterms:created>
  <dcterms:modified xsi:type="dcterms:W3CDTF">2019-12-17T09:57:03Z</dcterms:modified>
</cp:coreProperties>
</file>